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 id="2147483661" r:id="rId2"/>
  </p:sldMasterIdLst>
  <p:notesMasterIdLst>
    <p:notesMasterId r:id="rId8"/>
  </p:notesMasterIdLst>
  <p:handoutMasterIdLst>
    <p:handoutMasterId r:id="rId9"/>
  </p:handoutMasterIdLst>
  <p:sldIdLst>
    <p:sldId id="262" r:id="rId3"/>
    <p:sldId id="280" r:id="rId4"/>
    <p:sldId id="281" r:id="rId5"/>
    <p:sldId id="288" r:id="rId6"/>
    <p:sldId id="297"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Virginia Tech" id="{EF1B8CD1-4DC2-4694-BC1F-6CF013FB394E}">
          <p14:sldIdLst>
            <p14:sldId id="262"/>
            <p14:sldId id="280"/>
            <p14:sldId id="281"/>
            <p14:sldId id="288"/>
            <p14:sldId id="29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604F27E-8229-41CF-A8A8-ACC0C4F785B8}">
  <a:tblStyle styleId="{5604F27E-8229-41CF-A8A8-ACC0C4F785B8}"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130" autoAdjust="0"/>
    <p:restoredTop sz="86390"/>
  </p:normalViewPr>
  <p:slideViewPr>
    <p:cSldViewPr snapToGrid="0">
      <p:cViewPr varScale="1">
        <p:scale>
          <a:sx n="96" d="100"/>
          <a:sy n="96" d="100"/>
        </p:scale>
        <p:origin x="176" y="3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14" d="100"/>
          <a:sy n="114" d="100"/>
        </p:scale>
        <p:origin x="3360" y="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D877CD0-59AE-0B91-C022-8989D3A6EE9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41439E6-E15E-9632-3EDD-B63313219B5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3B353E7-12BF-5647-A30A-46B82BF79869}" type="datetimeFigureOut">
              <a:rPr lang="en-US" smtClean="0"/>
              <a:t>4/22/25</a:t>
            </a:fld>
            <a:endParaRPr lang="en-US"/>
          </a:p>
        </p:txBody>
      </p:sp>
      <p:sp>
        <p:nvSpPr>
          <p:cNvPr id="4" name="Footer Placeholder 3">
            <a:extLst>
              <a:ext uri="{FF2B5EF4-FFF2-40B4-BE49-F238E27FC236}">
                <a16:creationId xmlns:a16="http://schemas.microsoft.com/office/drawing/2014/main" id="{F36920AF-5C38-98CB-1FDA-70D4A8FF492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6A04BF4-1590-D89F-247E-86617859B8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391077-78FF-BC47-83F5-0F73CA15E9D1}" type="slidenum">
              <a:rPr lang="en-US" smtClean="0"/>
              <a:t>‹#›</a:t>
            </a:fld>
            <a:endParaRPr lang="en-US"/>
          </a:p>
        </p:txBody>
      </p:sp>
    </p:spTree>
    <p:extLst>
      <p:ext uri="{BB962C8B-B14F-4D97-AF65-F5344CB8AC3E}">
        <p14:creationId xmlns:p14="http://schemas.microsoft.com/office/powerpoint/2010/main" val="37284758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lumMod val="60000"/>
            <a:lumOff val="40000"/>
          </a:schemeClr>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accent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accent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accent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accent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accent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accent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accent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accent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accent1"/>
                </a:solidFill>
                <a:latin typeface="Calibri"/>
                <a:ea typeface="Calibri"/>
                <a:cs typeface="Calibri"/>
                <a:sym typeface="Calibri"/>
              </a:defRPr>
            </a:lvl9pPr>
          </a:lstStyle>
          <a:p>
            <a:endParaRPr dirty="0"/>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8" name="Google Shape;108;p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r>
              <a:rPr lang="en-US" dirty="0">
                <a:effectLst/>
                <a:latin typeface="Helvetica Neue" panose="02000503000000020004" pitchFamily="2" charset="0"/>
              </a:rPr>
              <a:t>Hello, everyone! Thank you for being here, we’re here to address the Issue of Samson’s potential relocation. Of the two sites Samson has chosen, one is in the suburbs and one is here in the city. The difference for the city site is significantly more expensive, with a difference of $32 million to have Samson stay within the city limits.</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That gives us two options. We can allow Samson to leave the city and build their new location in the suburbs, or we can make up the the 32 million dollar difference to keep them here. Now the suburbs hold several benefits for Samson. It would be a new facility on land they already own, saving money, but the benefits of the suburbs seem to be mostly financial, there are benefits to being in the city if we can make it financially feasible for them to stay.</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Several of our colleagues have very strong feelings about this, but I’m here to show you why it is important for Samson to stay within our city limits, and how we are going to accomplish that.</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Samson has over one thousand three hundred employees that represent more than ninety two thousand dollars in “head tax payments”, three hundred thousand dollars in wage tax payments, and additionally Samson employees spend 1.1 million dollars downtown annually. It is well worth working with them and finding a way to close that 32 million dollar gap now to keep them here, even if it means making compromises, compared to what we will lose if they were to relocate.</a:t>
            </a:r>
          </a:p>
          <a:p>
            <a:pPr marL="0" lvl="0" indent="0" algn="l" rtl="0">
              <a:lnSpc>
                <a:spcPct val="100000"/>
              </a:lnSpc>
              <a:spcBef>
                <a:spcPts val="0"/>
              </a:spcBef>
              <a:spcAft>
                <a:spcPts val="0"/>
              </a:spcAft>
              <a:buSzPts val="14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3" name="Google Shape;273;p2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r>
              <a:rPr lang="en-US" dirty="0">
                <a:effectLst/>
                <a:latin typeface="Helvetica Neue" panose="02000503000000020004" pitchFamily="2" charset="0"/>
              </a:rPr>
              <a:t>The first step is going to be aggressively pursuing the twenty million in federal grants and programs that will help us eliminate the difference. A primary goal of these federal programs and grants is to create long-term economic growth opportunities in cities like ours. So the federal government is evaluating these grant proposals on the extent to which there is a partnership with the private sector that invests in city communities and leads to long-term employment, especially unemployed minorities. So working together with Samson and negotiating them specifically on the employment and minority issue is going to make being awarded those grants more likely, which puts a serious dent in that thirty two million dollars. We also can and will pursue five million dollars in state grants as well, our city is a huge part of our state economy, and we don’t want Samson turning around and thinking about leaving the state again, so I’m still optimistic about those state grants also.</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Now as far as the remaining difference, I am advocating for eliminating the transfer tax for Samson. There are a lot of tools at our disposal, but this is one that’s completely within our control, and not reliant on negotiation. This makes it more desirable for Samson to stay, and also shows the federal government that we are ready to work together with the private sector and there is a relationship there, making grants more likely to be awarded.</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Third, I am recommending we negotiate with Clemson on the price of the city land. It is also in Clemson’s best interest that Samson stays. The loss of tax revenue if Samson leaves will make this a less desirable city for citizens and businesses, potentially driving away good workers, good infrastructure, and eventually, good companies like Clemson. We would bring to the table all those facts I laid out about Samson’s impact on tax revenue. Negotiating the price of that land may have another unexpected benefit of adjusting the size of the Samson structure to have fewer floors. Clemson is likely not going to want Samson’s structure towering over their campus on the land that they just sold at a negotiated price. Adjusting this building structure potentially to be fewer floors through land negotiations with Clemson will also cut down on construction costs, another big dent in the remaining difference after grants have been awarded.</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Finally, in the five years that this structure is being built, we should work with local construction companies everywhere possible. The local employees and companies that are building this site receive that revenue, benefit from the business, and keep it here in town as a small way to offset the loss of tax revenue from eliminating those transfer taxes. I know losing those taxes is significant while we get Samson up and running, but again, it is well worth it compared to what we lose if they were to relocate to the suburbs.</a:t>
            </a:r>
          </a:p>
          <a:p>
            <a:pPr marL="0" lvl="0" indent="0" algn="l" rtl="0">
              <a:lnSpc>
                <a:spcPct val="100000"/>
              </a:lnSpc>
              <a:spcBef>
                <a:spcPts val="0"/>
              </a:spcBef>
              <a:spcAft>
                <a:spcPts val="0"/>
              </a:spcAft>
              <a:buSzPts val="1400"/>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92" name="Google Shape;292;p2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r>
              <a:rPr lang="en-US" dirty="0">
                <a:effectLst/>
                <a:latin typeface="Helvetica Neue" panose="02000503000000020004" pitchFamily="2" charset="0"/>
              </a:rPr>
              <a:t>So these state and federal federal grants are a significant part of making up that thirty two million dollar difference, and the grants are more likely to be awarded if we are seen to be working together with the private sector to revitalize nearby neighborhoods, and I think we have a really exciting chance here to do that, and these also address a lot of the neighborhood's concerns about the project.</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First, I would like Samson to have a dedicated liaison with the communities and with us. Someone at Samson who lives in either Midtown Lamar or Eastside who’s job it is to represent those neighborhoods. As a neighborhood of young, diverse, professionals, there is likely someone already living in Midtown Lamar that is working at Samson who can take this on. They would be in contact with the head of the neighborhood association of Midtown Lamar, and with City Planning here in our office. A direct contact for concerns from both communities is my first step</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Second and maybe most importantly, in the several years this site will take to be built, there should be noticeable recruiting for job opportunities at Samson going on in these communities. Certainly in Midtown Lamar where there are young professionals already, but especially in Eastside. As a low income neighborhood, the higher education level may not be widespread, call center jobs, janitorial services are needed in a large new building, and manufacturing jobs are great opportunities for low income community members to get on board and be included. </a:t>
            </a:r>
          </a:p>
          <a:p>
            <a:pPr marL="0" lvl="0" indent="0" algn="l" rtl="0">
              <a:lnSpc>
                <a:spcPct val="100000"/>
              </a:lnSpc>
              <a:spcBef>
                <a:spcPts val="0"/>
              </a:spcBef>
              <a:spcAft>
                <a:spcPts val="0"/>
              </a:spcAft>
              <a:buSzPts val="1400"/>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90" name="Google Shape;390;p3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r>
              <a:rPr lang="en-US" dirty="0">
                <a:effectLst/>
                <a:latin typeface="Helvetica Neue" panose="02000503000000020004" pitchFamily="2" charset="0"/>
              </a:rPr>
              <a:t>Recruitment flyers and incentives can and should be used, on the fence outside the construction site itself advertising that there is work to be had, on appropriate light posts and bulletin boards, as well as word of mouth from residents of these neighborhoods that already work at Samson. A system of referral bonuses for these employees should be implemented, as well as small signing bonuses for new hires. As a global company, even a language bonus could be useful for call center positions, encouraging those that speak a second language fluently to come on board, which would be very effective for getting minorities involved and employed in a large city like ours. This kind of recruiting behavior will also help with Eastside’s declining population, as more opportunities become available through Samson, Eastside will be increasingly viewed as a space for opportunities and new growth. And an unexpected benefit of beginning hiring and recruitment early on in these neighborhoods, is the parking structure may not need to be quite as large as originally estimated as we encourage close by communities to come work within walking distance of their homes. We are also seeking out additional environmental grants that we and Samson could apply for and be awarded as well for encouraging walkability. This also helps cut down the neighborhood’s number one concern of future traffic. </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Third, I have seen the concepts of the new site, we’ve already mentioned some changes we may be making there in negotiations, but let’s make something accessible and beautiful close to these areas, less about the building itself and more specifically about the landscaping and surrounding area.  This kind of open, friendly, and accessible landscaping plan instills a sense of pride and trust  in the community, and encourages everything around it, neighborhoods included, to elevate. This fosters a sense of goodwill between company and community as well. Design considerations were the second major concern after traffic congestion, so let’s involve the neighborhood organizations of Midtown Lamar and Eastside in those landscaping choices close to their homes.</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And finally, Samson needs to have a presence in community events, if we want the community to have pride in the company, the company needs to have pride in the community as well. Neighborhood events should be advertised and spoken about *within* Samson’s company culture, and continued recruitment can go on in these spaces as well. Farmer’s markets, community holiday events, Samson employees and the city employees can and should have a presence there and be invested in the goings on around the neighborhood.</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All of this will be overseen and ensured by an appointed team in our City Planning department, the spokespeople within Samson, and the neighborhood association’s of both Midtown Lamar and Eastside through regular meetings and goal setting.</a:t>
            </a:r>
          </a:p>
          <a:p>
            <a:pPr marL="0" lvl="0" indent="0" algn="l" rtl="0">
              <a:lnSpc>
                <a:spcPct val="100000"/>
              </a:lnSpc>
              <a:spcBef>
                <a:spcPts val="0"/>
              </a:spcBef>
              <a:spcAft>
                <a:spcPts val="0"/>
              </a:spcAft>
              <a:buSzPts val="1400"/>
              <a:buNone/>
            </a:pPr>
            <a:endParaRPr dirty="0"/>
          </a:p>
        </p:txBody>
      </p:sp>
      <p:sp>
        <p:nvSpPr>
          <p:cNvPr id="391" name="Google Shape;391;p33: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accent1"/>
              </a:buClr>
              <a:buSzPts val="1800"/>
              <a:buFont typeface="Calibri"/>
              <a:buNone/>
            </a:pPr>
            <a:fld id="{00000000-1234-1234-1234-123412341234}" type="slidenum">
              <a:rPr lang="en-US" sz="1800" b="0" i="0" u="none" strike="noStrike" cap="none">
                <a:solidFill>
                  <a:schemeClr val="accent1"/>
                </a:solidFill>
                <a:latin typeface="Calibri"/>
                <a:ea typeface="Calibri"/>
                <a:cs typeface="Calibri"/>
                <a:sym typeface="Calibri"/>
              </a:rPr>
              <a:t>4</a:t>
            </a:fld>
            <a:endParaRPr sz="1800" b="0" i="0" u="none" strike="noStrike" cap="none">
              <a:solidFill>
                <a:schemeClr val="accent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1"/>
        <p:cNvGrpSpPr/>
        <p:nvPr/>
      </p:nvGrpSpPr>
      <p:grpSpPr>
        <a:xfrm>
          <a:off x="0" y="0"/>
          <a:ext cx="0" cy="0"/>
          <a:chOff x="0" y="0"/>
          <a:chExt cx="0" cy="0"/>
        </a:xfrm>
      </p:grpSpPr>
      <p:sp>
        <p:nvSpPr>
          <p:cNvPr id="602" name="Google Shape;602;p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03" name="Google Shape;603;p4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effectLst/>
                <a:latin typeface="Helvetica Neue" panose="02000503000000020004" pitchFamily="2" charset="0"/>
              </a:rPr>
              <a:t>So to review here is my recommendation to eliminate the 32 million and keep Samson within the city limits. Some of these are up to negotiation or outside of our control, but I feel confident knowing that the factors that are inside our control are addressed, and we have a thorough recruitment and community development plan to be awarded grants, and even open us up to be eligible for similar grants in the future. I’m excited about what we can do here, and happy to head the operation, and I’ll open it up to any questions. Thank you!</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empty background alt footer" userDrawn="1">
  <p:cSld name="1_empty background">
    <p:bg>
      <p:bgPr>
        <a:solidFill>
          <a:srgbClr val="FFFFFF"/>
        </a:solidFill>
        <a:effectLst/>
      </p:bgPr>
    </p:bg>
    <p:spTree>
      <p:nvGrpSpPr>
        <p:cNvPr id="1" name="Shape 8"/>
        <p:cNvGrpSpPr/>
        <p:nvPr/>
      </p:nvGrpSpPr>
      <p:grpSpPr>
        <a:xfrm>
          <a:off x="0" y="0"/>
          <a:ext cx="0" cy="0"/>
          <a:chOff x="0" y="0"/>
          <a:chExt cx="0" cy="0"/>
        </a:xfrm>
      </p:grpSpPr>
      <p:sp>
        <p:nvSpPr>
          <p:cNvPr id="9" name="Google Shape;9;p2">
            <a:extLst>
              <a:ext uri="{C183D7F6-B498-43B3-948B-1728B52AA6E4}">
                <adec:decorative xmlns:adec="http://schemas.microsoft.com/office/drawing/2017/decorative" val="1"/>
              </a:ext>
            </a:extLst>
          </p:cNvPr>
          <p:cNvSpPr/>
          <p:nvPr/>
        </p:nvSpPr>
        <p:spPr>
          <a:xfrm>
            <a:off x="-15607" y="-643262"/>
            <a:ext cx="12223214" cy="8144524"/>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chemeClr val="accent1"/>
              </a:buClr>
              <a:buSzPts val="1800"/>
              <a:buFont typeface="Calibri"/>
              <a:buNone/>
            </a:pPr>
            <a:endParaRPr sz="1800" b="0" i="0" u="none" strike="noStrike" cap="none">
              <a:solidFill>
                <a:schemeClr val="accent1"/>
              </a:solidFill>
              <a:latin typeface="Arial" panose="020B0604020202020204" pitchFamily="34" charset="0"/>
              <a:ea typeface="Calibri"/>
              <a:cs typeface="Arial" panose="020B0604020202020204" pitchFamily="34" charset="0"/>
              <a:sym typeface="Calibri"/>
            </a:endParaRPr>
          </a:p>
        </p:txBody>
      </p:sp>
      <p:sp>
        <p:nvSpPr>
          <p:cNvPr id="10" name="Google Shape;10;p2"/>
          <p:cNvSpPr txBox="1">
            <a:spLocks noGrp="1"/>
          </p:cNvSpPr>
          <p:nvPr>
            <p:ph type="title"/>
          </p:nvPr>
        </p:nvSpPr>
        <p:spPr>
          <a:xfrm>
            <a:off x="838200" y="402274"/>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2"/>
              </a:buClr>
              <a:buSzPts val="1800"/>
              <a:buNone/>
              <a:defRPr>
                <a:latin typeface="Arial" panose="020B0604020202020204" pitchFamily="34" charset="0"/>
                <a:cs typeface="Arial" panose="020B0604020202020204" pitchFamily="34" charset="0"/>
              </a:defRPr>
            </a:lvl1pPr>
            <a:lvl2pPr lvl="1" algn="l">
              <a:lnSpc>
                <a:spcPct val="90000"/>
              </a:lnSpc>
              <a:spcBef>
                <a:spcPts val="0"/>
              </a:spcBef>
              <a:spcAft>
                <a:spcPts val="0"/>
              </a:spcAft>
              <a:buClr>
                <a:schemeClr val="accent1"/>
              </a:buClr>
              <a:buSzPts val="1800"/>
              <a:buNone/>
              <a:defRPr/>
            </a:lvl2pPr>
            <a:lvl3pPr lvl="2" algn="l">
              <a:lnSpc>
                <a:spcPct val="90000"/>
              </a:lnSpc>
              <a:spcBef>
                <a:spcPts val="0"/>
              </a:spcBef>
              <a:spcAft>
                <a:spcPts val="0"/>
              </a:spcAft>
              <a:buClr>
                <a:schemeClr val="accent1"/>
              </a:buClr>
              <a:buSzPts val="1800"/>
              <a:buNone/>
              <a:defRPr/>
            </a:lvl3pPr>
            <a:lvl4pPr lvl="3" algn="l">
              <a:lnSpc>
                <a:spcPct val="90000"/>
              </a:lnSpc>
              <a:spcBef>
                <a:spcPts val="0"/>
              </a:spcBef>
              <a:spcAft>
                <a:spcPts val="0"/>
              </a:spcAft>
              <a:buClr>
                <a:schemeClr val="accent1"/>
              </a:buClr>
              <a:buSzPts val="1800"/>
              <a:buNone/>
              <a:defRPr/>
            </a:lvl4pPr>
            <a:lvl5pPr lvl="4" algn="l">
              <a:lnSpc>
                <a:spcPct val="90000"/>
              </a:lnSpc>
              <a:spcBef>
                <a:spcPts val="0"/>
              </a:spcBef>
              <a:spcAft>
                <a:spcPts val="0"/>
              </a:spcAft>
              <a:buClr>
                <a:schemeClr val="accent1"/>
              </a:buClr>
              <a:buSzPts val="1800"/>
              <a:buNone/>
              <a:defRPr/>
            </a:lvl5pPr>
            <a:lvl6pPr lvl="5" algn="l">
              <a:lnSpc>
                <a:spcPct val="90000"/>
              </a:lnSpc>
              <a:spcBef>
                <a:spcPts val="0"/>
              </a:spcBef>
              <a:spcAft>
                <a:spcPts val="0"/>
              </a:spcAft>
              <a:buClr>
                <a:schemeClr val="accent1"/>
              </a:buClr>
              <a:buSzPts val="1800"/>
              <a:buNone/>
              <a:defRPr/>
            </a:lvl6pPr>
            <a:lvl7pPr lvl="6" algn="l">
              <a:lnSpc>
                <a:spcPct val="90000"/>
              </a:lnSpc>
              <a:spcBef>
                <a:spcPts val="0"/>
              </a:spcBef>
              <a:spcAft>
                <a:spcPts val="0"/>
              </a:spcAft>
              <a:buClr>
                <a:schemeClr val="accent1"/>
              </a:buClr>
              <a:buSzPts val="1800"/>
              <a:buNone/>
              <a:defRPr/>
            </a:lvl7pPr>
            <a:lvl8pPr lvl="7" algn="l">
              <a:lnSpc>
                <a:spcPct val="90000"/>
              </a:lnSpc>
              <a:spcBef>
                <a:spcPts val="0"/>
              </a:spcBef>
              <a:spcAft>
                <a:spcPts val="0"/>
              </a:spcAft>
              <a:buClr>
                <a:schemeClr val="accent1"/>
              </a:buClr>
              <a:buSzPts val="1800"/>
              <a:buNone/>
              <a:defRPr/>
            </a:lvl8pPr>
            <a:lvl9pPr lvl="8" algn="l">
              <a:lnSpc>
                <a:spcPct val="90000"/>
              </a:lnSpc>
              <a:spcBef>
                <a:spcPts val="0"/>
              </a:spcBef>
              <a:spcAft>
                <a:spcPts val="0"/>
              </a:spcAft>
              <a:buClr>
                <a:schemeClr val="accent1"/>
              </a:buClr>
              <a:buSzPts val="1800"/>
              <a:buNone/>
              <a:defRPr/>
            </a:lvl9pPr>
          </a:lstStyle>
          <a:p>
            <a:endParaRPr dirty="0"/>
          </a:p>
        </p:txBody>
      </p:sp>
      <p:sp>
        <p:nvSpPr>
          <p:cNvPr id="3" name="Text Placeholder 2">
            <a:extLst>
              <a:ext uri="{FF2B5EF4-FFF2-40B4-BE49-F238E27FC236}">
                <a16:creationId xmlns:a16="http://schemas.microsoft.com/office/drawing/2014/main" id="{421FBB34-73A7-487F-A6DD-9AB01190CC80}"/>
              </a:ext>
            </a:extLst>
          </p:cNvPr>
          <p:cNvSpPr>
            <a:spLocks noGrp="1"/>
          </p:cNvSpPr>
          <p:nvPr>
            <p:ph type="body" sz="quarter" idx="10"/>
          </p:nvPr>
        </p:nvSpPr>
        <p:spPr>
          <a:xfrm>
            <a:off x="838200" y="2001838"/>
            <a:ext cx="10515600" cy="4454525"/>
          </a:xfrm>
        </p:spPr>
        <p:txBody>
          <a:bodyPr/>
          <a:lstStyle>
            <a:lvl1pPr>
              <a:defRPr>
                <a:latin typeface="Arial" panose="020B0604020202020204" pitchFamily="34" charset="0"/>
                <a:cs typeface="Arial" panose="020B0604020202020204" pitchFamily="34" charset="0"/>
              </a:defRPr>
            </a:lvl1pPr>
          </a:lstStyle>
          <a:p>
            <a:pPr lvl="0"/>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mpty background" userDrawn="1">
  <p:cSld name="white corner logo, maroon corner">
    <p:bg>
      <p:bgPr>
        <a:solidFill>
          <a:srgbClr val="FFFFFF"/>
        </a:solidFill>
        <a:effectLst/>
      </p:bgPr>
    </p:bg>
    <p:spTree>
      <p:nvGrpSpPr>
        <p:cNvPr id="1" name="Shape 14"/>
        <p:cNvGrpSpPr/>
        <p:nvPr/>
      </p:nvGrpSpPr>
      <p:grpSpPr>
        <a:xfrm>
          <a:off x="0" y="0"/>
          <a:ext cx="0" cy="0"/>
          <a:chOff x="0" y="0"/>
          <a:chExt cx="0" cy="0"/>
        </a:xfrm>
      </p:grpSpPr>
      <p:sp>
        <p:nvSpPr>
          <p:cNvPr id="15" name="Google Shape;15;p4">
            <a:extLst>
              <a:ext uri="{C183D7F6-B498-43B3-948B-1728B52AA6E4}">
                <adec:decorative xmlns:adec="http://schemas.microsoft.com/office/drawing/2017/decorative" val="1"/>
              </a:ext>
            </a:extLst>
          </p:cNvPr>
          <p:cNvSpPr/>
          <p:nvPr/>
        </p:nvSpPr>
        <p:spPr>
          <a:xfrm>
            <a:off x="-15607" y="-643262"/>
            <a:ext cx="12223214" cy="8144524"/>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chemeClr val="accent1"/>
              </a:buClr>
              <a:buSzPts val="1800"/>
              <a:buFont typeface="Calibri"/>
              <a:buNone/>
            </a:pPr>
            <a:endParaRPr sz="1800" b="0" i="0" u="none" strike="noStrike" cap="none">
              <a:solidFill>
                <a:schemeClr val="accent1"/>
              </a:solidFill>
              <a:latin typeface="Arial" panose="020B0604020202020204" pitchFamily="34" charset="0"/>
              <a:ea typeface="Calibri"/>
              <a:cs typeface="Arial" panose="020B0604020202020204" pitchFamily="34" charset="0"/>
              <a:sym typeface="Calibri"/>
            </a:endParaRPr>
          </a:p>
        </p:txBody>
      </p:sp>
      <p:sp>
        <p:nvSpPr>
          <p:cNvPr id="16" name="Google Shape;16;p4"/>
          <p:cNvSpPr txBox="1">
            <a:spLocks noGrp="1"/>
          </p:cNvSpPr>
          <p:nvPr>
            <p:ph type="title"/>
          </p:nvPr>
        </p:nvSpPr>
        <p:spPr>
          <a:xfrm>
            <a:off x="838200" y="2620451"/>
            <a:ext cx="10515600" cy="154004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002060"/>
              </a:buClr>
              <a:buSzPts val="3500"/>
              <a:buFont typeface="Arial"/>
              <a:buNone/>
              <a:defRPr>
                <a:solidFill>
                  <a:srgbClr val="002060"/>
                </a:solidFill>
                <a:latin typeface="Arial" panose="020B0604020202020204" pitchFamily="34" charset="0"/>
                <a:cs typeface="Arial" panose="020B0604020202020204" pitchFamily="34" charset="0"/>
              </a:defRPr>
            </a:lvl1pPr>
            <a:lvl2pPr lvl="1" algn="l">
              <a:lnSpc>
                <a:spcPct val="90000"/>
              </a:lnSpc>
              <a:spcBef>
                <a:spcPts val="0"/>
              </a:spcBef>
              <a:spcAft>
                <a:spcPts val="0"/>
              </a:spcAft>
              <a:buClr>
                <a:schemeClr val="accent1"/>
              </a:buClr>
              <a:buSzPts val="1800"/>
              <a:buNone/>
              <a:defRPr/>
            </a:lvl2pPr>
            <a:lvl3pPr lvl="2" algn="l">
              <a:lnSpc>
                <a:spcPct val="90000"/>
              </a:lnSpc>
              <a:spcBef>
                <a:spcPts val="0"/>
              </a:spcBef>
              <a:spcAft>
                <a:spcPts val="0"/>
              </a:spcAft>
              <a:buClr>
                <a:schemeClr val="accent1"/>
              </a:buClr>
              <a:buSzPts val="1800"/>
              <a:buNone/>
              <a:defRPr/>
            </a:lvl3pPr>
            <a:lvl4pPr lvl="3" algn="l">
              <a:lnSpc>
                <a:spcPct val="90000"/>
              </a:lnSpc>
              <a:spcBef>
                <a:spcPts val="0"/>
              </a:spcBef>
              <a:spcAft>
                <a:spcPts val="0"/>
              </a:spcAft>
              <a:buClr>
                <a:schemeClr val="accent1"/>
              </a:buClr>
              <a:buSzPts val="1800"/>
              <a:buNone/>
              <a:defRPr/>
            </a:lvl4pPr>
            <a:lvl5pPr lvl="4" algn="l">
              <a:lnSpc>
                <a:spcPct val="90000"/>
              </a:lnSpc>
              <a:spcBef>
                <a:spcPts val="0"/>
              </a:spcBef>
              <a:spcAft>
                <a:spcPts val="0"/>
              </a:spcAft>
              <a:buClr>
                <a:schemeClr val="accent1"/>
              </a:buClr>
              <a:buSzPts val="1800"/>
              <a:buNone/>
              <a:defRPr/>
            </a:lvl5pPr>
            <a:lvl6pPr lvl="5" algn="l">
              <a:lnSpc>
                <a:spcPct val="90000"/>
              </a:lnSpc>
              <a:spcBef>
                <a:spcPts val="0"/>
              </a:spcBef>
              <a:spcAft>
                <a:spcPts val="0"/>
              </a:spcAft>
              <a:buClr>
                <a:schemeClr val="accent1"/>
              </a:buClr>
              <a:buSzPts val="1800"/>
              <a:buNone/>
              <a:defRPr/>
            </a:lvl6pPr>
            <a:lvl7pPr lvl="6" algn="l">
              <a:lnSpc>
                <a:spcPct val="90000"/>
              </a:lnSpc>
              <a:spcBef>
                <a:spcPts val="0"/>
              </a:spcBef>
              <a:spcAft>
                <a:spcPts val="0"/>
              </a:spcAft>
              <a:buClr>
                <a:schemeClr val="accent1"/>
              </a:buClr>
              <a:buSzPts val="1800"/>
              <a:buNone/>
              <a:defRPr/>
            </a:lvl7pPr>
            <a:lvl8pPr lvl="7" algn="l">
              <a:lnSpc>
                <a:spcPct val="90000"/>
              </a:lnSpc>
              <a:spcBef>
                <a:spcPts val="0"/>
              </a:spcBef>
              <a:spcAft>
                <a:spcPts val="0"/>
              </a:spcAft>
              <a:buClr>
                <a:schemeClr val="accent1"/>
              </a:buClr>
              <a:buSzPts val="1800"/>
              <a:buNone/>
              <a:defRPr/>
            </a:lvl8pPr>
            <a:lvl9pPr lvl="8" algn="l">
              <a:lnSpc>
                <a:spcPct val="90000"/>
              </a:lnSpc>
              <a:spcBef>
                <a:spcPts val="0"/>
              </a:spcBef>
              <a:spcAft>
                <a:spcPts val="0"/>
              </a:spcAft>
              <a:buClr>
                <a:schemeClr val="accent1"/>
              </a:buClr>
              <a:buSzPts val="1800"/>
              <a:buNone/>
              <a:defRPr/>
            </a:lvl9pPr>
          </a:lstStyle>
          <a:p>
            <a:endParaRPr dirty="0"/>
          </a:p>
        </p:txBody>
      </p:sp>
      <p:sp>
        <p:nvSpPr>
          <p:cNvPr id="17" name="Google Shape;17;p4">
            <a:extLst>
              <a:ext uri="{C183D7F6-B498-43B3-948B-1728B52AA6E4}">
                <adec:decorative xmlns:adec="http://schemas.microsoft.com/office/drawing/2017/decorative" val="1"/>
              </a:ext>
            </a:extLst>
          </p:cNvPr>
          <p:cNvSpPr/>
          <p:nvPr/>
        </p:nvSpPr>
        <p:spPr>
          <a:xfrm>
            <a:off x="9254059" y="-6100"/>
            <a:ext cx="2940214" cy="875893"/>
          </a:xfrm>
          <a:prstGeom prst="rect">
            <a:avLst/>
          </a:prstGeom>
          <a:solidFill>
            <a:schemeClr val="dk1"/>
          </a:solidFill>
          <a:ln w="12700" cap="flat" cmpd="sng">
            <a:solidFill>
              <a:schemeClr val="accent1"/>
            </a:solidFill>
            <a:prstDash val="solid"/>
            <a:miter lim="800000"/>
            <a:headEnd type="none" w="sm" len="sm"/>
            <a:tailEnd type="none" w="sm" len="sm"/>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chemeClr val="accent1"/>
              </a:buClr>
              <a:buSzPts val="1800"/>
              <a:buFont typeface="Calibri"/>
              <a:buNone/>
            </a:pPr>
            <a:endParaRPr sz="1800" b="0" i="0" u="none" strike="noStrike" cap="none">
              <a:solidFill>
                <a:schemeClr val="accent1"/>
              </a:solidFill>
              <a:latin typeface="Arial" panose="020B0604020202020204" pitchFamily="34" charset="0"/>
              <a:ea typeface="Calibri"/>
              <a:cs typeface="Arial" panose="020B0604020202020204" pitchFamily="34" charset="0"/>
              <a:sym typeface="Calibri"/>
            </a:endParaRPr>
          </a:p>
        </p:txBody>
      </p:sp>
      <p:pic>
        <p:nvPicPr>
          <p:cNvPr id="18" name="Google Shape;18;p4"/>
          <p:cNvPicPr preferRelativeResize="0"/>
          <p:nvPr/>
        </p:nvPicPr>
        <p:blipFill rotWithShape="1">
          <a:blip r:embed="rId2">
            <a:alphaModFix/>
          </a:blip>
          <a:srcRect/>
          <a:stretch/>
        </p:blipFill>
        <p:spPr>
          <a:xfrm>
            <a:off x="9628836" y="257770"/>
            <a:ext cx="2053002" cy="387789"/>
          </a:xfrm>
          <a:prstGeom prst="rect">
            <a:avLst/>
          </a:prstGeom>
          <a:noFill/>
          <a:ln>
            <a:noFill/>
          </a:ln>
        </p:spPr>
      </p:pic>
      <p:sp>
        <p:nvSpPr>
          <p:cNvPr id="3" name="Text Placeholder 2">
            <a:extLst>
              <a:ext uri="{FF2B5EF4-FFF2-40B4-BE49-F238E27FC236}">
                <a16:creationId xmlns:a16="http://schemas.microsoft.com/office/drawing/2014/main" id="{1E7F8F44-B635-4FCB-8D18-224854E87C3B}"/>
              </a:ext>
            </a:extLst>
          </p:cNvPr>
          <p:cNvSpPr>
            <a:spLocks noGrp="1"/>
          </p:cNvSpPr>
          <p:nvPr>
            <p:ph type="body" sz="quarter" idx="10"/>
          </p:nvPr>
        </p:nvSpPr>
        <p:spPr>
          <a:xfrm>
            <a:off x="960438" y="4491038"/>
            <a:ext cx="5661025" cy="544512"/>
          </a:xfrm>
        </p:spPr>
        <p:txBody>
          <a:bodyPr/>
          <a:lstStyle>
            <a:lvl1pPr marL="50800" indent="0">
              <a:buNone/>
              <a:defRPr>
                <a:latin typeface="Arial" panose="020B0604020202020204" pitchFamily="34" charset="0"/>
                <a:cs typeface="Arial" panose="020B0604020202020204" pitchFamily="34" charset="0"/>
              </a:defRPr>
            </a:lvl1pPr>
          </a:lstStyle>
          <a:p>
            <a:pPr lvl="0"/>
            <a:endParaRPr lang="en-US" dirty="0"/>
          </a:p>
        </p:txBody>
      </p:sp>
      <p:sp>
        <p:nvSpPr>
          <p:cNvPr id="5" name="Content Placeholder 4">
            <a:extLst>
              <a:ext uri="{FF2B5EF4-FFF2-40B4-BE49-F238E27FC236}">
                <a16:creationId xmlns:a16="http://schemas.microsoft.com/office/drawing/2014/main" id="{2A388248-0E75-42A8-A19A-2B4C7ECE9F1F}"/>
              </a:ext>
            </a:extLst>
          </p:cNvPr>
          <p:cNvSpPr>
            <a:spLocks noGrp="1"/>
          </p:cNvSpPr>
          <p:nvPr>
            <p:ph sz="quarter" idx="11"/>
          </p:nvPr>
        </p:nvSpPr>
        <p:spPr>
          <a:xfrm>
            <a:off x="960438" y="5208588"/>
            <a:ext cx="5661025" cy="544512"/>
          </a:xfrm>
        </p:spPr>
        <p:txBody>
          <a:bodyPr/>
          <a:lstStyle>
            <a:lvl1pPr marL="50800" indent="0">
              <a:buNone/>
              <a:defRPr>
                <a:latin typeface="Arial" panose="020B0604020202020204" pitchFamily="34" charset="0"/>
                <a:cs typeface="Arial" panose="020B0604020202020204" pitchFamily="34" charset="0"/>
              </a:defRPr>
            </a:lvl1pPr>
          </a:lstStyle>
          <a:p>
            <a:pPr lvl="0"/>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empty background alt footer">
  <p:cSld name="1_maroon background">
    <p:bg>
      <p:bgPr>
        <a:solidFill>
          <a:schemeClr val="dk1"/>
        </a:solidFill>
        <a:effectLst/>
      </p:bgPr>
    </p:bg>
    <p:spTree>
      <p:nvGrpSpPr>
        <p:cNvPr id="1" name="Shape 45"/>
        <p:cNvGrpSpPr/>
        <p:nvPr/>
      </p:nvGrpSpPr>
      <p:grpSpPr>
        <a:xfrm>
          <a:off x="0" y="0"/>
          <a:ext cx="0" cy="0"/>
          <a:chOff x="0" y="0"/>
          <a:chExt cx="0" cy="0"/>
        </a:xfrm>
      </p:grpSpPr>
      <p:sp>
        <p:nvSpPr>
          <p:cNvPr id="46" name="Google Shape;46;p10">
            <a:extLst>
              <a:ext uri="{C183D7F6-B498-43B3-948B-1728B52AA6E4}">
                <adec:decorative xmlns:adec="http://schemas.microsoft.com/office/drawing/2017/decorative" val="1"/>
              </a:ext>
            </a:extLst>
          </p:cNvPr>
          <p:cNvSpPr/>
          <p:nvPr/>
        </p:nvSpPr>
        <p:spPr>
          <a:xfrm>
            <a:off x="-15607" y="-643262"/>
            <a:ext cx="12223214" cy="8144524"/>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chemeClr val="accent1"/>
              </a:buClr>
              <a:buSzPts val="1800"/>
              <a:buFont typeface="Calibri"/>
              <a:buNone/>
            </a:pPr>
            <a:endParaRPr sz="1800" b="0" i="0" u="none" strike="noStrike" cap="none">
              <a:solidFill>
                <a:schemeClr val="accent1"/>
              </a:solidFill>
              <a:latin typeface="Arial" panose="020B0604020202020204" pitchFamily="34" charset="0"/>
              <a:ea typeface="Calibri"/>
              <a:cs typeface="Arial" panose="020B0604020202020204" pitchFamily="34" charset="0"/>
              <a:sym typeface="Calibri"/>
            </a:endParaRPr>
          </a:p>
        </p:txBody>
      </p:sp>
      <p:sp>
        <p:nvSpPr>
          <p:cNvPr id="47" name="Google Shape;47;p10"/>
          <p:cNvSpPr txBox="1">
            <a:spLocks noGrp="1"/>
          </p:cNvSpPr>
          <p:nvPr>
            <p:ph type="title"/>
          </p:nvPr>
        </p:nvSpPr>
        <p:spPr>
          <a:xfrm>
            <a:off x="838200" y="50644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2"/>
              </a:buClr>
              <a:buSzPts val="1800"/>
              <a:buNone/>
              <a:defRPr>
                <a:latin typeface="Arial" panose="020B0604020202020204" pitchFamily="34" charset="0"/>
                <a:cs typeface="Arial" panose="020B0604020202020204" pitchFamily="34" charset="0"/>
              </a:defRPr>
            </a:lvl1pPr>
            <a:lvl2pPr lvl="1" algn="l">
              <a:lnSpc>
                <a:spcPct val="90000"/>
              </a:lnSpc>
              <a:spcBef>
                <a:spcPts val="0"/>
              </a:spcBef>
              <a:spcAft>
                <a:spcPts val="0"/>
              </a:spcAft>
              <a:buClr>
                <a:schemeClr val="accent1"/>
              </a:buClr>
              <a:buSzPts val="1800"/>
              <a:buNone/>
              <a:defRPr/>
            </a:lvl2pPr>
            <a:lvl3pPr lvl="2" algn="l">
              <a:lnSpc>
                <a:spcPct val="90000"/>
              </a:lnSpc>
              <a:spcBef>
                <a:spcPts val="0"/>
              </a:spcBef>
              <a:spcAft>
                <a:spcPts val="0"/>
              </a:spcAft>
              <a:buClr>
                <a:schemeClr val="accent1"/>
              </a:buClr>
              <a:buSzPts val="1800"/>
              <a:buNone/>
              <a:defRPr/>
            </a:lvl3pPr>
            <a:lvl4pPr lvl="3" algn="l">
              <a:lnSpc>
                <a:spcPct val="90000"/>
              </a:lnSpc>
              <a:spcBef>
                <a:spcPts val="0"/>
              </a:spcBef>
              <a:spcAft>
                <a:spcPts val="0"/>
              </a:spcAft>
              <a:buClr>
                <a:schemeClr val="accent1"/>
              </a:buClr>
              <a:buSzPts val="1800"/>
              <a:buNone/>
              <a:defRPr/>
            </a:lvl4pPr>
            <a:lvl5pPr lvl="4" algn="l">
              <a:lnSpc>
                <a:spcPct val="90000"/>
              </a:lnSpc>
              <a:spcBef>
                <a:spcPts val="0"/>
              </a:spcBef>
              <a:spcAft>
                <a:spcPts val="0"/>
              </a:spcAft>
              <a:buClr>
                <a:schemeClr val="accent1"/>
              </a:buClr>
              <a:buSzPts val="1800"/>
              <a:buNone/>
              <a:defRPr/>
            </a:lvl5pPr>
            <a:lvl6pPr lvl="5" algn="l">
              <a:lnSpc>
                <a:spcPct val="90000"/>
              </a:lnSpc>
              <a:spcBef>
                <a:spcPts val="0"/>
              </a:spcBef>
              <a:spcAft>
                <a:spcPts val="0"/>
              </a:spcAft>
              <a:buClr>
                <a:schemeClr val="accent1"/>
              </a:buClr>
              <a:buSzPts val="1800"/>
              <a:buNone/>
              <a:defRPr/>
            </a:lvl6pPr>
            <a:lvl7pPr lvl="6" algn="l">
              <a:lnSpc>
                <a:spcPct val="90000"/>
              </a:lnSpc>
              <a:spcBef>
                <a:spcPts val="0"/>
              </a:spcBef>
              <a:spcAft>
                <a:spcPts val="0"/>
              </a:spcAft>
              <a:buClr>
                <a:schemeClr val="accent1"/>
              </a:buClr>
              <a:buSzPts val="1800"/>
              <a:buNone/>
              <a:defRPr/>
            </a:lvl7pPr>
            <a:lvl8pPr lvl="7" algn="l">
              <a:lnSpc>
                <a:spcPct val="90000"/>
              </a:lnSpc>
              <a:spcBef>
                <a:spcPts val="0"/>
              </a:spcBef>
              <a:spcAft>
                <a:spcPts val="0"/>
              </a:spcAft>
              <a:buClr>
                <a:schemeClr val="accent1"/>
              </a:buClr>
              <a:buSzPts val="1800"/>
              <a:buNone/>
              <a:defRPr/>
            </a:lvl8pPr>
            <a:lvl9pPr lvl="8" algn="l">
              <a:lnSpc>
                <a:spcPct val="90000"/>
              </a:lnSpc>
              <a:spcBef>
                <a:spcPts val="0"/>
              </a:spcBef>
              <a:spcAft>
                <a:spcPts val="0"/>
              </a:spcAft>
              <a:buClr>
                <a:schemeClr val="accent1"/>
              </a:buClr>
              <a:buSzPts val="1800"/>
              <a:buNone/>
              <a:defRPr/>
            </a:lvl9pPr>
          </a:lstStyle>
          <a:p>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gray graphic empty background">
  <p:cSld name="maroon background, main logo corner">
    <p:bg>
      <p:bgPr>
        <a:solidFill>
          <a:schemeClr val="dk1"/>
        </a:solidFill>
        <a:effectLst/>
      </p:bgPr>
    </p:bg>
    <p:spTree>
      <p:nvGrpSpPr>
        <p:cNvPr id="1" name="Shape 48"/>
        <p:cNvGrpSpPr/>
        <p:nvPr/>
      </p:nvGrpSpPr>
      <p:grpSpPr>
        <a:xfrm>
          <a:off x="0" y="0"/>
          <a:ext cx="0" cy="0"/>
          <a:chOff x="0" y="0"/>
          <a:chExt cx="0" cy="0"/>
        </a:xfrm>
      </p:grpSpPr>
      <p:pic>
        <p:nvPicPr>
          <p:cNvPr id="49" name="Google Shape;49;p11">
            <a:extLs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236623" y="6278880"/>
            <a:ext cx="1719412" cy="32477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empty background alt footer" userDrawn="1">
  <p:cSld name="1_maroon background">
    <p:bg>
      <p:bgPr>
        <a:solidFill>
          <a:schemeClr val="dk1"/>
        </a:solidFill>
        <a:effectLst/>
      </p:bgPr>
    </p:bg>
    <p:spTree>
      <p:nvGrpSpPr>
        <p:cNvPr id="1" name="Shape 53"/>
        <p:cNvGrpSpPr/>
        <p:nvPr/>
      </p:nvGrpSpPr>
      <p:grpSpPr>
        <a:xfrm>
          <a:off x="0" y="0"/>
          <a:ext cx="0" cy="0"/>
          <a:chOff x="0" y="0"/>
          <a:chExt cx="0" cy="0"/>
        </a:xfrm>
      </p:grpSpPr>
      <p:sp>
        <p:nvSpPr>
          <p:cNvPr id="54" name="Google Shape;54;p13">
            <a:extLst>
              <a:ext uri="{C183D7F6-B498-43B3-948B-1728B52AA6E4}">
                <adec:decorative xmlns:adec="http://schemas.microsoft.com/office/drawing/2017/decorative" val="1"/>
              </a:ext>
            </a:extLst>
          </p:cNvPr>
          <p:cNvSpPr/>
          <p:nvPr/>
        </p:nvSpPr>
        <p:spPr>
          <a:xfrm>
            <a:off x="-15607" y="-643262"/>
            <a:ext cx="12223214" cy="8144524"/>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chemeClr val="accent1"/>
              </a:buClr>
              <a:buSzPts val="1800"/>
              <a:buFont typeface="Calibri"/>
              <a:buNone/>
            </a:pPr>
            <a:endParaRPr sz="1800" b="0" i="0" u="none" strike="noStrike" cap="none">
              <a:solidFill>
                <a:schemeClr val="accent1"/>
              </a:solidFill>
              <a:latin typeface="Arial" panose="020B0604020202020204" pitchFamily="34" charset="0"/>
              <a:ea typeface="Calibri"/>
              <a:cs typeface="Arial" panose="020B0604020202020204" pitchFamily="34" charset="0"/>
              <a:sym typeface="Calibri"/>
            </a:endParaRPr>
          </a:p>
        </p:txBody>
      </p:sp>
      <p:sp>
        <p:nvSpPr>
          <p:cNvPr id="55" name="Google Shape;55;p13"/>
          <p:cNvSpPr txBox="1">
            <a:spLocks noGrp="1"/>
          </p:cNvSpPr>
          <p:nvPr>
            <p:ph type="title"/>
          </p:nvPr>
        </p:nvSpPr>
        <p:spPr>
          <a:xfrm>
            <a:off x="838200" y="344401"/>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2"/>
              </a:buClr>
              <a:buSzPts val="1800"/>
              <a:buNone/>
              <a:defRPr>
                <a:latin typeface="Arial" panose="020B0604020202020204" pitchFamily="34" charset="0"/>
                <a:cs typeface="Arial" panose="020B0604020202020204" pitchFamily="34" charset="0"/>
              </a:defRPr>
            </a:lvl1pPr>
            <a:lvl2pPr lvl="1" algn="l">
              <a:lnSpc>
                <a:spcPct val="90000"/>
              </a:lnSpc>
              <a:spcBef>
                <a:spcPts val="0"/>
              </a:spcBef>
              <a:spcAft>
                <a:spcPts val="0"/>
              </a:spcAft>
              <a:buClr>
                <a:schemeClr val="accent1"/>
              </a:buClr>
              <a:buSzPts val="1800"/>
              <a:buNone/>
              <a:defRPr/>
            </a:lvl2pPr>
            <a:lvl3pPr lvl="2" algn="l">
              <a:lnSpc>
                <a:spcPct val="90000"/>
              </a:lnSpc>
              <a:spcBef>
                <a:spcPts val="0"/>
              </a:spcBef>
              <a:spcAft>
                <a:spcPts val="0"/>
              </a:spcAft>
              <a:buClr>
                <a:schemeClr val="accent1"/>
              </a:buClr>
              <a:buSzPts val="1800"/>
              <a:buNone/>
              <a:defRPr/>
            </a:lvl3pPr>
            <a:lvl4pPr lvl="3" algn="l">
              <a:lnSpc>
                <a:spcPct val="90000"/>
              </a:lnSpc>
              <a:spcBef>
                <a:spcPts val="0"/>
              </a:spcBef>
              <a:spcAft>
                <a:spcPts val="0"/>
              </a:spcAft>
              <a:buClr>
                <a:schemeClr val="accent1"/>
              </a:buClr>
              <a:buSzPts val="1800"/>
              <a:buNone/>
              <a:defRPr/>
            </a:lvl4pPr>
            <a:lvl5pPr lvl="4" algn="l">
              <a:lnSpc>
                <a:spcPct val="90000"/>
              </a:lnSpc>
              <a:spcBef>
                <a:spcPts val="0"/>
              </a:spcBef>
              <a:spcAft>
                <a:spcPts val="0"/>
              </a:spcAft>
              <a:buClr>
                <a:schemeClr val="accent1"/>
              </a:buClr>
              <a:buSzPts val="1800"/>
              <a:buNone/>
              <a:defRPr/>
            </a:lvl5pPr>
            <a:lvl6pPr lvl="5" algn="l">
              <a:lnSpc>
                <a:spcPct val="90000"/>
              </a:lnSpc>
              <a:spcBef>
                <a:spcPts val="0"/>
              </a:spcBef>
              <a:spcAft>
                <a:spcPts val="0"/>
              </a:spcAft>
              <a:buClr>
                <a:schemeClr val="accent1"/>
              </a:buClr>
              <a:buSzPts val="1800"/>
              <a:buNone/>
              <a:defRPr/>
            </a:lvl6pPr>
            <a:lvl7pPr lvl="6" algn="l">
              <a:lnSpc>
                <a:spcPct val="90000"/>
              </a:lnSpc>
              <a:spcBef>
                <a:spcPts val="0"/>
              </a:spcBef>
              <a:spcAft>
                <a:spcPts val="0"/>
              </a:spcAft>
              <a:buClr>
                <a:schemeClr val="accent1"/>
              </a:buClr>
              <a:buSzPts val="1800"/>
              <a:buNone/>
              <a:defRPr/>
            </a:lvl7pPr>
            <a:lvl8pPr lvl="7" algn="l">
              <a:lnSpc>
                <a:spcPct val="90000"/>
              </a:lnSpc>
              <a:spcBef>
                <a:spcPts val="0"/>
              </a:spcBef>
              <a:spcAft>
                <a:spcPts val="0"/>
              </a:spcAft>
              <a:buClr>
                <a:schemeClr val="accent1"/>
              </a:buClr>
              <a:buSzPts val="1800"/>
              <a:buNone/>
              <a:defRPr/>
            </a:lvl8pPr>
            <a:lvl9pPr lvl="8" algn="l">
              <a:lnSpc>
                <a:spcPct val="90000"/>
              </a:lnSpc>
              <a:spcBef>
                <a:spcPts val="0"/>
              </a:spcBef>
              <a:spcAft>
                <a:spcPts val="0"/>
              </a:spcAft>
              <a:buClr>
                <a:schemeClr val="accent1"/>
              </a:buClr>
              <a:buSzPts val="1800"/>
              <a:buNone/>
              <a:defRPr/>
            </a:lvl9pPr>
          </a:lstStyle>
          <a:p>
            <a:endParaRPr dirty="0"/>
          </a:p>
        </p:txBody>
      </p:sp>
      <p:sp>
        <p:nvSpPr>
          <p:cNvPr id="3" name="Text Placeholder 2">
            <a:extLst>
              <a:ext uri="{FF2B5EF4-FFF2-40B4-BE49-F238E27FC236}">
                <a16:creationId xmlns:a16="http://schemas.microsoft.com/office/drawing/2014/main" id="{1EB27688-F886-429D-A4EF-D615E67DCB36}"/>
              </a:ext>
            </a:extLst>
          </p:cNvPr>
          <p:cNvSpPr>
            <a:spLocks noGrp="1"/>
          </p:cNvSpPr>
          <p:nvPr>
            <p:ph type="body" sz="quarter" idx="10"/>
          </p:nvPr>
        </p:nvSpPr>
        <p:spPr>
          <a:xfrm>
            <a:off x="838200" y="2060294"/>
            <a:ext cx="10515600" cy="4027769"/>
          </a:xfrm>
        </p:spPr>
        <p:txBody>
          <a:bodyPr>
            <a:normAutofit/>
          </a:bodyPr>
          <a:lstStyle>
            <a:lvl1pPr>
              <a:defRPr sz="1800">
                <a:solidFill>
                  <a:schemeClr val="bg1"/>
                </a:solidFill>
                <a:latin typeface="Arial" panose="020B0604020202020204" pitchFamily="34" charset="0"/>
                <a:cs typeface="Arial" panose="020B0604020202020204" pitchFamily="34" charset="0"/>
              </a:defRPr>
            </a:lvl1pPr>
          </a:lstStyle>
          <a:p>
            <a:pPr lvl="0"/>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alpha val="0"/>
          </a:scheme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18041"/>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2"/>
              </a:buClr>
              <a:buSzPts val="3500"/>
              <a:buFont typeface="Arial"/>
              <a:buNone/>
              <a:defRPr sz="3500" b="0" i="0" u="none" strike="noStrike" cap="none">
                <a:solidFill>
                  <a:schemeClr val="lt2"/>
                </a:solidFill>
                <a:latin typeface="Arial"/>
                <a:ea typeface="Arial"/>
                <a:cs typeface="Arial"/>
                <a:sym typeface="Arial"/>
              </a:defRPr>
            </a:lvl1pPr>
            <a:lvl2pPr marR="0" lvl="1"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2pPr>
            <a:lvl3pPr marR="0" lvl="2"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3pPr>
            <a:lvl4pPr marR="0" lvl="3"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4pPr>
            <a:lvl5pPr marR="0" lvl="4"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5pPr>
            <a:lvl6pPr marR="0" lvl="5"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6pPr>
            <a:lvl7pPr marR="0" lvl="6"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7pPr>
            <a:lvl8pPr marR="0" lvl="7"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8pPr>
            <a:lvl9pPr marR="0" lvl="8"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9pPr>
          </a:lstStyle>
          <a:p>
            <a:endParaRPr dirty="0"/>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1pPr>
            <a:lvl2pPr marL="914400" marR="0" lvl="1"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2pPr>
            <a:lvl3pPr marL="1371600" marR="0" lvl="2"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3pPr>
            <a:lvl4pPr marL="1828800" marR="0" lvl="3"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4pPr>
            <a:lvl5pPr marL="2286000" marR="0" lvl="4"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5pPr>
            <a:lvl6pPr marL="2743200" marR="0" lvl="5"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6pPr>
            <a:lvl7pPr marL="3200400" marR="0" lvl="6"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7pPr>
            <a:lvl8pPr marL="3657600" marR="0" lvl="7"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8pPr>
            <a:lvl9pPr marL="4114800" marR="0" lvl="8"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9pPr>
          </a:lstStyle>
          <a:p>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6" r:id="rId3"/>
    <p:sldLayoutId id="2147483657"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080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alpha val="0"/>
          </a:schemeClr>
        </a:solidFill>
        <a:effectLst/>
      </p:bgPr>
    </p:bg>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838200" y="213870"/>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2"/>
              </a:buClr>
              <a:buSzPts val="3500"/>
              <a:buFont typeface="Arial"/>
              <a:buNone/>
              <a:defRPr sz="3500" b="0" i="0" u="none" strike="noStrike" cap="none">
                <a:solidFill>
                  <a:schemeClr val="lt2"/>
                </a:solidFill>
                <a:latin typeface="Arial"/>
                <a:ea typeface="Arial"/>
                <a:cs typeface="Arial"/>
                <a:sym typeface="Arial"/>
              </a:defRPr>
            </a:lvl1pPr>
            <a:lvl2pPr marR="0" lvl="1"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2pPr>
            <a:lvl3pPr marR="0" lvl="2"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3pPr>
            <a:lvl4pPr marR="0" lvl="3"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4pPr>
            <a:lvl5pPr marR="0" lvl="4"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5pPr>
            <a:lvl6pPr marR="0" lvl="5"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6pPr>
            <a:lvl7pPr marR="0" lvl="6"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7pPr>
            <a:lvl8pPr marR="0" lvl="7"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8pPr>
            <a:lvl9pPr marR="0" lvl="8" algn="l" rtl="0">
              <a:lnSpc>
                <a:spcPct val="90000"/>
              </a:lnSpc>
              <a:spcBef>
                <a:spcPts val="0"/>
              </a:spcBef>
              <a:spcAft>
                <a:spcPts val="0"/>
              </a:spcAft>
              <a:buClr>
                <a:schemeClr val="accent1"/>
              </a:buClr>
              <a:buSzPts val="3500"/>
              <a:buFont typeface="Arial"/>
              <a:buNone/>
              <a:defRPr sz="3500" b="0" i="0" u="none" strike="noStrike" cap="none">
                <a:solidFill>
                  <a:schemeClr val="accent1"/>
                </a:solidFill>
                <a:latin typeface="Arial"/>
                <a:ea typeface="Arial"/>
                <a:cs typeface="Arial"/>
                <a:sym typeface="Arial"/>
              </a:defRPr>
            </a:lvl9pPr>
          </a:lstStyle>
          <a:p>
            <a:endParaRPr dirty="0"/>
          </a:p>
        </p:txBody>
      </p:sp>
      <p:sp>
        <p:nvSpPr>
          <p:cNvPr id="52" name="Google Shape;52;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1pPr>
            <a:lvl2pPr marL="914400" marR="0" lvl="1"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2pPr>
            <a:lvl3pPr marL="1371600" marR="0" lvl="2"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3pPr>
            <a:lvl4pPr marL="1828800" marR="0" lvl="3"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4pPr>
            <a:lvl5pPr marL="2286000" marR="0" lvl="4"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5pPr>
            <a:lvl6pPr marL="2743200" marR="0" lvl="5"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6pPr>
            <a:lvl7pPr marL="3200400" marR="0" lvl="6"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7pPr>
            <a:lvl8pPr marL="3657600" marR="0" lvl="7"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8pPr>
            <a:lvl9pPr marL="4114800" marR="0" lvl="8"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9pPr>
          </a:lstStyle>
          <a:p>
            <a:endParaRPr dirty="0"/>
          </a:p>
        </p:txBody>
      </p:sp>
    </p:spTree>
  </p:cSld>
  <p:clrMap bg1="lt1" tx1="dk1" bg2="dk2" tx2="lt2" accent1="accent1" accent2="accent2" accent3="accent3" accent4="accent4" accent5="accent5" accent6="accent6" hlink="hlink" folHlink="folHlink"/>
  <p:sldLayoutIdLst>
    <p:sldLayoutId id="2147483658"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09"/>
        <p:cNvGrpSpPr/>
        <p:nvPr/>
      </p:nvGrpSpPr>
      <p:grpSpPr>
        <a:xfrm>
          <a:off x="0" y="0"/>
          <a:ext cx="0" cy="0"/>
          <a:chOff x="0" y="0"/>
          <a:chExt cx="0" cy="0"/>
        </a:xfrm>
      </p:grpSpPr>
      <p:sp>
        <p:nvSpPr>
          <p:cNvPr id="110" name="Title"/>
          <p:cNvSpPr txBox="1">
            <a:spLocks noGrp="1"/>
          </p:cNvSpPr>
          <p:nvPr>
            <p:ph type="title"/>
          </p:nvPr>
        </p:nvSpPr>
        <p:spPr>
          <a:xfrm>
            <a:off x="1436913" y="2848006"/>
            <a:ext cx="8285283" cy="1325563"/>
          </a:xfrm>
          <a:prstGeom prst="rect">
            <a:avLst/>
          </a:prstGeom>
          <a:noFill/>
          <a:ln>
            <a:noFill/>
          </a:ln>
        </p:spPr>
        <p:txBody>
          <a:bodyPr spcFirstLastPara="1" wrap="square" lIns="91425" tIns="45700" rIns="91425" bIns="45700" anchor="ctr" anchorCtr="0">
            <a:normAutofit/>
          </a:bodyPr>
          <a:lstStyle/>
          <a:p>
            <a:pPr lvl="0" algn="r">
              <a:buClr>
                <a:schemeClr val="lt1"/>
              </a:buClr>
              <a:buSzPts val="5400"/>
            </a:pPr>
            <a:r>
              <a:rPr lang="en-US" sz="5400" dirty="0">
                <a:solidFill>
                  <a:schemeClr val="lt1"/>
                </a:solidFill>
              </a:rPr>
              <a:t>Samson City Plan</a:t>
            </a:r>
          </a:p>
        </p:txBody>
      </p:sp>
      <p:sp>
        <p:nvSpPr>
          <p:cNvPr id="2" name="Author">
            <a:extLst>
              <a:ext uri="{FF2B5EF4-FFF2-40B4-BE49-F238E27FC236}">
                <a16:creationId xmlns:a16="http://schemas.microsoft.com/office/drawing/2014/main" id="{EF307A02-42FC-48EE-B45C-BC911F389602}"/>
              </a:ext>
            </a:extLst>
          </p:cNvPr>
          <p:cNvSpPr>
            <a:spLocks noGrp="1"/>
          </p:cNvSpPr>
          <p:nvPr>
            <p:ph type="body" sz="quarter" idx="10"/>
          </p:nvPr>
        </p:nvSpPr>
        <p:spPr>
          <a:xfrm>
            <a:off x="838200" y="4206686"/>
            <a:ext cx="8883997" cy="658735"/>
          </a:xfrm>
        </p:spPr>
        <p:txBody>
          <a:bodyPr/>
          <a:lstStyle/>
          <a:p>
            <a:pPr marL="50800" indent="0" algn="r">
              <a:buNone/>
            </a:pPr>
            <a:r>
              <a:rPr lang="en-US" sz="3000" dirty="0">
                <a:latin typeface="Arial"/>
                <a:ea typeface="Arial"/>
                <a:cs typeface="Arial"/>
                <a:sym typeface="Arial"/>
              </a:rPr>
              <a:t>Stephanie Day</a:t>
            </a:r>
          </a:p>
        </p:txBody>
      </p:sp>
      <p:pic>
        <p:nvPicPr>
          <p:cNvPr id="114" name="Virginia Tech Logo" descr="Virginia Tech"/>
          <p:cNvPicPr preferRelativeResize="0"/>
          <p:nvPr/>
        </p:nvPicPr>
        <p:blipFill rotWithShape="1">
          <a:blip r:embed="rId3">
            <a:alphaModFix/>
          </a:blip>
          <a:srcRect/>
          <a:stretch/>
        </p:blipFill>
        <p:spPr>
          <a:xfrm>
            <a:off x="2292837" y="2240542"/>
            <a:ext cx="2351529" cy="44417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74"/>
        <p:cNvGrpSpPr/>
        <p:nvPr/>
      </p:nvGrpSpPr>
      <p:grpSpPr>
        <a:xfrm>
          <a:off x="0" y="0"/>
          <a:ext cx="0" cy="0"/>
          <a:chOff x="0" y="0"/>
          <a:chExt cx="0" cy="0"/>
        </a:xfrm>
      </p:grpSpPr>
      <p:sp>
        <p:nvSpPr>
          <p:cNvPr id="289" name="Title"/>
          <p:cNvSpPr txBox="1">
            <a:spLocks noGrp="1"/>
          </p:cNvSpPr>
          <p:nvPr>
            <p:ph type="title"/>
          </p:nvPr>
        </p:nvSpPr>
        <p:spPr>
          <a:xfrm>
            <a:off x="796282" y="317627"/>
            <a:ext cx="10515600" cy="1540041"/>
          </a:xfrm>
          <a:prstGeom prst="rect">
            <a:avLst/>
          </a:prstGeom>
          <a:noFill/>
          <a:ln>
            <a:noFill/>
          </a:ln>
        </p:spPr>
        <p:txBody>
          <a:bodyPr spcFirstLastPara="1" wrap="square" lIns="91425" tIns="45700" rIns="91425" bIns="45700" anchor="ctr" anchorCtr="0">
            <a:normAutofit/>
          </a:bodyPr>
          <a:lstStyle/>
          <a:p>
            <a:pPr lvl="0">
              <a:buClr>
                <a:schemeClr val="dk2"/>
              </a:buClr>
              <a:buSzPts val="4400"/>
            </a:pPr>
            <a:r>
              <a:rPr lang="en-US" sz="4400" dirty="0">
                <a:solidFill>
                  <a:srgbClr val="3A3C3D"/>
                </a:solidFill>
                <a:latin typeface="Arial"/>
                <a:cs typeface="Arial"/>
              </a:rPr>
              <a:t>Financial Strategies</a:t>
            </a:r>
          </a:p>
        </p:txBody>
      </p:sp>
      <p:pic>
        <p:nvPicPr>
          <p:cNvPr id="275" name="Graphic" descr="semicircle with 4 segments"/>
          <p:cNvPicPr preferRelativeResize="0"/>
          <p:nvPr/>
        </p:nvPicPr>
        <p:blipFill rotWithShape="1">
          <a:blip r:embed="rId3">
            <a:alphaModFix/>
          </a:blip>
          <a:srcRect/>
          <a:stretch/>
        </p:blipFill>
        <p:spPr>
          <a:xfrm>
            <a:off x="2228850" y="3060700"/>
            <a:ext cx="7734300" cy="3797300"/>
          </a:xfrm>
          <a:prstGeom prst="rect">
            <a:avLst/>
          </a:prstGeom>
          <a:noFill/>
          <a:ln>
            <a:noFill/>
          </a:ln>
        </p:spPr>
      </p:pic>
      <p:sp>
        <p:nvSpPr>
          <p:cNvPr id="2" name="Item 1">
            <a:extLst>
              <a:ext uri="{FF2B5EF4-FFF2-40B4-BE49-F238E27FC236}">
                <a16:creationId xmlns:a16="http://schemas.microsoft.com/office/drawing/2014/main" id="{F54267FD-1E57-4639-839F-6A0AA85F6839}"/>
              </a:ext>
            </a:extLst>
          </p:cNvPr>
          <p:cNvSpPr>
            <a:spLocks noGrp="1"/>
          </p:cNvSpPr>
          <p:nvPr>
            <p:ph type="body" sz="quarter" idx="10"/>
          </p:nvPr>
        </p:nvSpPr>
        <p:spPr>
          <a:xfrm>
            <a:off x="503238" y="3833120"/>
            <a:ext cx="5661025" cy="544512"/>
          </a:xfrm>
        </p:spPr>
        <p:txBody>
          <a:bodyPr>
            <a:normAutofit fontScale="92500" lnSpcReduction="10000"/>
          </a:bodyPr>
          <a:lstStyle/>
          <a:p>
            <a:r>
              <a:rPr lang="en-US" sz="2700" dirty="0">
                <a:solidFill>
                  <a:schemeClr val="dk1"/>
                </a:solidFill>
                <a:latin typeface="Arial"/>
                <a:cs typeface="Arial"/>
                <a:sym typeface="Arial"/>
              </a:rPr>
              <a:t>      One</a:t>
            </a:r>
            <a:endParaRPr lang="en-US" dirty="0"/>
          </a:p>
        </p:txBody>
      </p:sp>
      <p:sp>
        <p:nvSpPr>
          <p:cNvPr id="3" name="Description 1">
            <a:extLst>
              <a:ext uri="{FF2B5EF4-FFF2-40B4-BE49-F238E27FC236}">
                <a16:creationId xmlns:a16="http://schemas.microsoft.com/office/drawing/2014/main" id="{32492565-A9AD-494F-9FA8-B0CA8425E4E7}"/>
              </a:ext>
            </a:extLst>
          </p:cNvPr>
          <p:cNvSpPr>
            <a:spLocks noGrp="1"/>
          </p:cNvSpPr>
          <p:nvPr>
            <p:ph sz="quarter" idx="11"/>
          </p:nvPr>
        </p:nvSpPr>
        <p:spPr>
          <a:xfrm>
            <a:off x="325031" y="4246899"/>
            <a:ext cx="2379493" cy="1488933"/>
          </a:xfrm>
        </p:spPr>
        <p:txBody>
          <a:bodyPr>
            <a:normAutofit/>
          </a:bodyPr>
          <a:lstStyle/>
          <a:p>
            <a:pPr algn="ctr"/>
            <a:r>
              <a:rPr lang="en-US" sz="2400" dirty="0">
                <a:solidFill>
                  <a:srgbClr val="000000"/>
                </a:solidFill>
              </a:rPr>
              <a:t>Federal/State Grants</a:t>
            </a:r>
          </a:p>
        </p:txBody>
      </p:sp>
      <p:pic>
        <p:nvPicPr>
          <p:cNvPr id="284" name="Icon 1" descr="Icon of three generic heads with the middle head wearing a tie"/>
          <p:cNvPicPr preferRelativeResize="0"/>
          <p:nvPr/>
        </p:nvPicPr>
        <p:blipFill rotWithShape="1">
          <a:blip r:embed="rId4">
            <a:alphaModFix/>
          </a:blip>
          <a:srcRect/>
          <a:stretch/>
        </p:blipFill>
        <p:spPr>
          <a:xfrm>
            <a:off x="2517900" y="5400507"/>
            <a:ext cx="1669313" cy="1110956"/>
          </a:xfrm>
          <a:prstGeom prst="rect">
            <a:avLst/>
          </a:prstGeom>
          <a:noFill/>
          <a:ln>
            <a:noFill/>
          </a:ln>
        </p:spPr>
      </p:pic>
      <p:sp>
        <p:nvSpPr>
          <p:cNvPr id="278" name="Item 2"/>
          <p:cNvSpPr/>
          <p:nvPr/>
        </p:nvSpPr>
        <p:spPr>
          <a:xfrm>
            <a:off x="1915593" y="2014347"/>
            <a:ext cx="3914276" cy="477052"/>
          </a:xfrm>
          <a:prstGeom prst="rect">
            <a:avLst/>
          </a:prstGeom>
          <a:noFill/>
          <a:ln>
            <a:noFill/>
          </a:ln>
        </p:spPr>
        <p:txBody>
          <a:bodyPr spcFirstLastPara="1" wrap="square" lIns="45700" tIns="45700" rIns="45700" bIns="45700" anchor="t" anchorCtr="0">
            <a:noAutofit/>
          </a:bodyPr>
          <a:lstStyle/>
          <a:p>
            <a:pPr marL="0" marR="0" lvl="0" indent="0" algn="ctr" rtl="0">
              <a:lnSpc>
                <a:spcPct val="100000"/>
              </a:lnSpc>
              <a:spcBef>
                <a:spcPts val="0"/>
              </a:spcBef>
              <a:spcAft>
                <a:spcPts val="0"/>
              </a:spcAft>
              <a:buClr>
                <a:schemeClr val="dk1"/>
              </a:buClr>
              <a:buSzPts val="2500"/>
              <a:buFont typeface="Arial"/>
              <a:buNone/>
            </a:pPr>
            <a:r>
              <a:rPr lang="en-US" sz="2500" dirty="0">
                <a:solidFill>
                  <a:schemeClr val="dk1"/>
                </a:solidFill>
              </a:rPr>
              <a:t>TWO</a:t>
            </a:r>
            <a:endParaRPr sz="1400" b="0" i="0" u="none" strike="noStrike" cap="none" dirty="0">
              <a:solidFill>
                <a:srgbClr val="000000"/>
              </a:solidFill>
              <a:latin typeface="Arial"/>
              <a:ea typeface="Arial"/>
              <a:cs typeface="Arial"/>
              <a:sym typeface="Arial"/>
            </a:endParaRPr>
          </a:p>
        </p:txBody>
      </p:sp>
      <p:sp>
        <p:nvSpPr>
          <p:cNvPr id="279" name="Description 2"/>
          <p:cNvSpPr/>
          <p:nvPr/>
        </p:nvSpPr>
        <p:spPr>
          <a:xfrm>
            <a:off x="2691088" y="2456593"/>
            <a:ext cx="2464008" cy="861772"/>
          </a:xfrm>
          <a:prstGeom prst="rect">
            <a:avLst/>
          </a:prstGeom>
          <a:noFill/>
          <a:ln>
            <a:noFill/>
          </a:ln>
        </p:spPr>
        <p:txBody>
          <a:bodyPr spcFirstLastPara="1" wrap="square" lIns="45700" tIns="45700" rIns="45700" bIns="45700"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dirty="0">
                <a:solidFill>
                  <a:srgbClr val="3A3C3D"/>
                </a:solidFill>
                <a:latin typeface="Arial"/>
                <a:ea typeface="Arial"/>
                <a:cs typeface="Arial"/>
                <a:sym typeface="Arial"/>
              </a:rPr>
              <a:t>Eliminate Transfer Tax</a:t>
            </a:r>
            <a:endParaRPr sz="1400" b="0" i="0" u="none" strike="noStrike" cap="none" dirty="0">
              <a:solidFill>
                <a:srgbClr val="000000"/>
              </a:solidFill>
              <a:latin typeface="Arial"/>
              <a:ea typeface="Arial"/>
              <a:cs typeface="Arial"/>
              <a:sym typeface="Arial"/>
            </a:endParaRPr>
          </a:p>
        </p:txBody>
      </p:sp>
      <p:pic>
        <p:nvPicPr>
          <p:cNvPr id="285" name="Icon 2" descr="Icon of a person climbing increasing height step facing to the left"/>
          <p:cNvPicPr preferRelativeResize="0"/>
          <p:nvPr/>
        </p:nvPicPr>
        <p:blipFill rotWithShape="1">
          <a:blip r:embed="rId5">
            <a:alphaModFix/>
          </a:blip>
          <a:srcRect/>
          <a:stretch/>
        </p:blipFill>
        <p:spPr>
          <a:xfrm>
            <a:off x="4528281" y="3710519"/>
            <a:ext cx="960836" cy="960836"/>
          </a:xfrm>
          <a:prstGeom prst="rect">
            <a:avLst/>
          </a:prstGeom>
          <a:noFill/>
          <a:ln>
            <a:noFill/>
          </a:ln>
        </p:spPr>
      </p:pic>
      <p:sp>
        <p:nvSpPr>
          <p:cNvPr id="280" name="Item 3"/>
          <p:cNvSpPr/>
          <p:nvPr/>
        </p:nvSpPr>
        <p:spPr>
          <a:xfrm>
            <a:off x="6775060" y="2014347"/>
            <a:ext cx="3914275" cy="477052"/>
          </a:xfrm>
          <a:prstGeom prst="rect">
            <a:avLst/>
          </a:prstGeom>
          <a:noFill/>
          <a:ln>
            <a:noFill/>
          </a:ln>
        </p:spPr>
        <p:txBody>
          <a:bodyPr spcFirstLastPara="1" wrap="square" lIns="45700" tIns="45700" rIns="45700" bIns="45700" anchor="t" anchorCtr="0">
            <a:noAutofit/>
          </a:bodyPr>
          <a:lstStyle/>
          <a:p>
            <a:pPr marL="0" marR="0" lvl="0" indent="0" algn="ctr" rtl="0">
              <a:lnSpc>
                <a:spcPct val="100000"/>
              </a:lnSpc>
              <a:spcBef>
                <a:spcPts val="0"/>
              </a:spcBef>
              <a:spcAft>
                <a:spcPts val="0"/>
              </a:spcAft>
              <a:buClr>
                <a:schemeClr val="dk1"/>
              </a:buClr>
              <a:buSzPts val="2500"/>
              <a:buFont typeface="Arial"/>
              <a:buNone/>
            </a:pPr>
            <a:r>
              <a:rPr lang="en-US" sz="2500" b="0" i="0" u="none" strike="noStrike" cap="none" dirty="0">
                <a:solidFill>
                  <a:schemeClr val="dk1"/>
                </a:solidFill>
                <a:latin typeface="Arial"/>
                <a:ea typeface="Arial"/>
                <a:cs typeface="Arial"/>
                <a:sym typeface="Arial"/>
              </a:rPr>
              <a:t>THREE</a:t>
            </a:r>
            <a:endParaRPr sz="1400" b="0" i="0" u="none" strike="noStrike" cap="none" dirty="0">
              <a:solidFill>
                <a:srgbClr val="000000"/>
              </a:solidFill>
              <a:latin typeface="Arial"/>
              <a:ea typeface="Arial"/>
              <a:cs typeface="Arial"/>
              <a:sym typeface="Arial"/>
            </a:endParaRPr>
          </a:p>
        </p:txBody>
      </p:sp>
      <p:sp>
        <p:nvSpPr>
          <p:cNvPr id="281" name="Description 3"/>
          <p:cNvSpPr/>
          <p:nvPr/>
        </p:nvSpPr>
        <p:spPr>
          <a:xfrm>
            <a:off x="7550555" y="2456593"/>
            <a:ext cx="2363286" cy="861772"/>
          </a:xfrm>
          <a:prstGeom prst="rect">
            <a:avLst/>
          </a:prstGeom>
          <a:noFill/>
          <a:ln>
            <a:noFill/>
          </a:ln>
        </p:spPr>
        <p:txBody>
          <a:bodyPr spcFirstLastPara="1" wrap="square" lIns="45700" tIns="45700" rIns="45700" bIns="45700"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dirty="0">
                <a:solidFill>
                  <a:srgbClr val="3A3C3D"/>
                </a:solidFill>
                <a:latin typeface="Arial"/>
                <a:ea typeface="Arial"/>
                <a:cs typeface="Arial"/>
                <a:sym typeface="Arial"/>
              </a:rPr>
              <a:t>Negotiate with Clemson</a:t>
            </a:r>
            <a:endParaRPr sz="1400" b="0" i="0" u="none" strike="noStrike" cap="none" dirty="0">
              <a:solidFill>
                <a:srgbClr val="000000"/>
              </a:solidFill>
              <a:latin typeface="Arial"/>
              <a:ea typeface="Arial"/>
              <a:cs typeface="Arial"/>
              <a:sym typeface="Arial"/>
            </a:endParaRPr>
          </a:p>
        </p:txBody>
      </p:sp>
      <p:pic>
        <p:nvPicPr>
          <p:cNvPr id="286" name="Icon 3" descr="Icon of an office building"/>
          <p:cNvPicPr preferRelativeResize="0"/>
          <p:nvPr/>
        </p:nvPicPr>
        <p:blipFill rotWithShape="1">
          <a:blip r:embed="rId6">
            <a:alphaModFix/>
          </a:blip>
          <a:srcRect/>
          <a:stretch/>
        </p:blipFill>
        <p:spPr>
          <a:xfrm>
            <a:off x="8344490" y="5400507"/>
            <a:ext cx="1214747" cy="1007352"/>
          </a:xfrm>
          <a:prstGeom prst="rect">
            <a:avLst/>
          </a:prstGeom>
          <a:noFill/>
          <a:ln>
            <a:noFill/>
          </a:ln>
        </p:spPr>
      </p:pic>
      <p:sp>
        <p:nvSpPr>
          <p:cNvPr id="282" name="Item 4"/>
          <p:cNvSpPr/>
          <p:nvPr/>
        </p:nvSpPr>
        <p:spPr>
          <a:xfrm>
            <a:off x="8717037" y="3882460"/>
            <a:ext cx="3914275" cy="477052"/>
          </a:xfrm>
          <a:prstGeom prst="rect">
            <a:avLst/>
          </a:prstGeom>
          <a:noFill/>
          <a:ln>
            <a:noFill/>
          </a:ln>
        </p:spPr>
        <p:txBody>
          <a:bodyPr spcFirstLastPara="1" wrap="square" lIns="45700" tIns="45700" rIns="45700" bIns="45700" anchor="t" anchorCtr="0">
            <a:noAutofit/>
          </a:bodyPr>
          <a:lstStyle/>
          <a:p>
            <a:pPr marL="0" marR="0" lvl="0" indent="0" algn="ctr" rtl="0">
              <a:lnSpc>
                <a:spcPct val="100000"/>
              </a:lnSpc>
              <a:spcBef>
                <a:spcPts val="0"/>
              </a:spcBef>
              <a:spcAft>
                <a:spcPts val="0"/>
              </a:spcAft>
              <a:buClr>
                <a:schemeClr val="dk1"/>
              </a:buClr>
              <a:buSzPts val="2500"/>
              <a:buFont typeface="Arial"/>
              <a:buNone/>
            </a:pPr>
            <a:r>
              <a:rPr lang="en-US" sz="2500" b="0" i="0" u="none" strike="noStrike" cap="none" dirty="0">
                <a:solidFill>
                  <a:schemeClr val="dk1"/>
                </a:solidFill>
                <a:latin typeface="Arial"/>
                <a:ea typeface="Arial"/>
                <a:cs typeface="Arial"/>
                <a:sym typeface="Arial"/>
              </a:rPr>
              <a:t>FOUR</a:t>
            </a:r>
            <a:endParaRPr sz="1400" b="0" i="0" u="none" strike="noStrike" cap="none" dirty="0">
              <a:solidFill>
                <a:srgbClr val="000000"/>
              </a:solidFill>
              <a:latin typeface="Arial"/>
              <a:ea typeface="Arial"/>
              <a:cs typeface="Arial"/>
              <a:sym typeface="Arial"/>
            </a:endParaRPr>
          </a:p>
        </p:txBody>
      </p:sp>
      <p:sp>
        <p:nvSpPr>
          <p:cNvPr id="283" name="Description 4"/>
          <p:cNvSpPr/>
          <p:nvPr/>
        </p:nvSpPr>
        <p:spPr>
          <a:xfrm>
            <a:off x="9492532" y="4324707"/>
            <a:ext cx="2363286" cy="861772"/>
          </a:xfrm>
          <a:prstGeom prst="rect">
            <a:avLst/>
          </a:prstGeom>
          <a:noFill/>
          <a:ln>
            <a:noFill/>
          </a:ln>
        </p:spPr>
        <p:txBody>
          <a:bodyPr spcFirstLastPara="1" wrap="square" lIns="45700" tIns="45700" rIns="45700" bIns="45700"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dirty="0">
                <a:solidFill>
                  <a:srgbClr val="3A3C3D"/>
                </a:solidFill>
                <a:latin typeface="Arial"/>
                <a:ea typeface="Arial"/>
                <a:cs typeface="Arial"/>
                <a:sym typeface="Arial"/>
              </a:rPr>
              <a:t>Use Local Construction</a:t>
            </a:r>
            <a:endParaRPr sz="1400" b="0" i="0" u="none" strike="noStrike" cap="none" dirty="0">
              <a:solidFill>
                <a:srgbClr val="000000"/>
              </a:solidFill>
              <a:latin typeface="Arial"/>
              <a:ea typeface="Arial"/>
              <a:cs typeface="Arial"/>
              <a:sym typeface="Arial"/>
            </a:endParaRPr>
          </a:p>
        </p:txBody>
      </p:sp>
      <p:pic>
        <p:nvPicPr>
          <p:cNvPr id="287" name="Icon 4" descr="Icon of a person climbing increasing height step facing to the left"/>
          <p:cNvPicPr preferRelativeResize="0"/>
          <p:nvPr/>
        </p:nvPicPr>
        <p:blipFill rotWithShape="1">
          <a:blip r:embed="rId5">
            <a:alphaModFix/>
          </a:blip>
          <a:srcRect/>
          <a:stretch/>
        </p:blipFill>
        <p:spPr>
          <a:xfrm>
            <a:off x="6702885" y="3694431"/>
            <a:ext cx="960836" cy="96083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93"/>
        <p:cNvGrpSpPr/>
        <p:nvPr/>
      </p:nvGrpSpPr>
      <p:grpSpPr>
        <a:xfrm>
          <a:off x="0" y="0"/>
          <a:ext cx="0" cy="0"/>
          <a:chOff x="0" y="0"/>
          <a:chExt cx="0" cy="0"/>
        </a:xfrm>
      </p:grpSpPr>
      <p:sp>
        <p:nvSpPr>
          <p:cNvPr id="313" name="Title"/>
          <p:cNvSpPr txBox="1">
            <a:spLocks noGrp="1"/>
          </p:cNvSpPr>
          <p:nvPr>
            <p:ph type="title"/>
          </p:nvPr>
        </p:nvSpPr>
        <p:spPr>
          <a:xfrm>
            <a:off x="304800" y="358609"/>
            <a:ext cx="10515600" cy="1540041"/>
          </a:xfrm>
          <a:prstGeom prst="rect">
            <a:avLst/>
          </a:prstGeom>
          <a:noFill/>
          <a:ln>
            <a:noFill/>
          </a:ln>
        </p:spPr>
        <p:txBody>
          <a:bodyPr spcFirstLastPara="1" wrap="square" lIns="91425" tIns="45700" rIns="91425" bIns="45700" anchor="ctr" anchorCtr="0">
            <a:normAutofit/>
          </a:bodyPr>
          <a:lstStyle/>
          <a:p>
            <a:pPr lvl="0">
              <a:buClr>
                <a:schemeClr val="dk2"/>
              </a:buClr>
              <a:buSzPts val="4400"/>
            </a:pPr>
            <a:r>
              <a:rPr lang="en-US" sz="4400" dirty="0">
                <a:solidFill>
                  <a:srgbClr val="3A3C3D"/>
                </a:solidFill>
              </a:rPr>
              <a:t>Community Plan</a:t>
            </a:r>
          </a:p>
        </p:txBody>
      </p:sp>
      <p:sp>
        <p:nvSpPr>
          <p:cNvPr id="2" name="Item 1">
            <a:extLst>
              <a:ext uri="{FF2B5EF4-FFF2-40B4-BE49-F238E27FC236}">
                <a16:creationId xmlns:a16="http://schemas.microsoft.com/office/drawing/2014/main" id="{3077D0CD-8F40-49C6-9FAC-DBEFBB53BD2E}"/>
              </a:ext>
            </a:extLst>
          </p:cNvPr>
          <p:cNvSpPr>
            <a:spLocks noGrp="1"/>
          </p:cNvSpPr>
          <p:nvPr>
            <p:ph type="body" sz="quarter" idx="10"/>
          </p:nvPr>
        </p:nvSpPr>
        <p:spPr>
          <a:xfrm>
            <a:off x="-721000" y="4622647"/>
            <a:ext cx="5661025" cy="544512"/>
          </a:xfrm>
        </p:spPr>
        <p:txBody>
          <a:bodyPr>
            <a:noAutofit/>
          </a:bodyPr>
          <a:lstStyle/>
          <a:p>
            <a:pPr algn="ctr"/>
            <a:r>
              <a:rPr lang="en-US" sz="2500" dirty="0">
                <a:solidFill>
                  <a:schemeClr val="dk1"/>
                </a:solidFill>
                <a:ea typeface="Arial"/>
                <a:sym typeface="Arial"/>
              </a:rPr>
              <a:t>One</a:t>
            </a:r>
          </a:p>
        </p:txBody>
      </p:sp>
      <p:sp>
        <p:nvSpPr>
          <p:cNvPr id="3" name="Description 1">
            <a:extLst>
              <a:ext uri="{FF2B5EF4-FFF2-40B4-BE49-F238E27FC236}">
                <a16:creationId xmlns:a16="http://schemas.microsoft.com/office/drawing/2014/main" id="{F1FE7FCE-4339-4694-AC58-D75509E4737B}"/>
              </a:ext>
            </a:extLst>
          </p:cNvPr>
          <p:cNvSpPr>
            <a:spLocks noGrp="1"/>
          </p:cNvSpPr>
          <p:nvPr>
            <p:ph sz="quarter" idx="11"/>
          </p:nvPr>
        </p:nvSpPr>
        <p:spPr>
          <a:xfrm>
            <a:off x="397668" y="5222248"/>
            <a:ext cx="3798888" cy="544512"/>
          </a:xfrm>
        </p:spPr>
        <p:txBody>
          <a:bodyPr>
            <a:normAutofit/>
          </a:bodyPr>
          <a:lstStyle/>
          <a:p>
            <a:pPr marL="0" lvl="0" algn="ctr">
              <a:lnSpc>
                <a:spcPct val="100000"/>
              </a:lnSpc>
              <a:spcBef>
                <a:spcPts val="0"/>
              </a:spcBef>
              <a:buClr>
                <a:srgbClr val="000000"/>
              </a:buClr>
              <a:buSzPts val="2400"/>
            </a:pPr>
            <a:r>
              <a:rPr lang="en-US" sz="2400" dirty="0">
                <a:solidFill>
                  <a:srgbClr val="3A3C3D"/>
                </a:solidFill>
                <a:ea typeface="Arial"/>
                <a:sym typeface="Arial"/>
              </a:rPr>
              <a:t>Appoint a Spokesperson</a:t>
            </a:r>
            <a:endParaRPr lang="en-US" sz="2400" dirty="0">
              <a:solidFill>
                <a:srgbClr val="000000"/>
              </a:solidFill>
              <a:ea typeface="Arial"/>
              <a:sym typeface="Arial"/>
            </a:endParaRPr>
          </a:p>
        </p:txBody>
      </p:sp>
      <p:sp>
        <p:nvSpPr>
          <p:cNvPr id="296" name="Graphic, Circle">
            <a:extLst>
              <a:ext uri="{C183D7F6-B498-43B3-948B-1728B52AA6E4}">
                <adec:decorative xmlns:adec="http://schemas.microsoft.com/office/drawing/2017/decorative" val="1"/>
              </a:ext>
            </a:extLst>
          </p:cNvPr>
          <p:cNvSpPr/>
          <p:nvPr/>
        </p:nvSpPr>
        <p:spPr>
          <a:xfrm>
            <a:off x="1118817" y="1978535"/>
            <a:ext cx="2286000" cy="2286000"/>
          </a:xfrm>
          <a:prstGeom prst="ellipse">
            <a:avLst/>
          </a:prstGeom>
          <a:solidFill>
            <a:srgbClr val="EDEDED"/>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ts val="1800"/>
              <a:buFont typeface="Calibri"/>
              <a:buNone/>
            </a:pPr>
            <a:endParaRPr sz="1800" b="0" i="0" u="none" strike="noStrike" cap="none">
              <a:solidFill>
                <a:schemeClr val="accent1"/>
              </a:solidFill>
              <a:latin typeface="Arial" panose="020B0604020202020204" pitchFamily="34" charset="0"/>
              <a:ea typeface="Calibri"/>
              <a:cs typeface="Arial" panose="020B0604020202020204" pitchFamily="34" charset="0"/>
              <a:sym typeface="Calibri"/>
            </a:endParaRPr>
          </a:p>
        </p:txBody>
      </p:sp>
      <p:sp>
        <p:nvSpPr>
          <p:cNvPr id="297" name="Graphic, Circle outline">
            <a:extLst>
              <a:ext uri="{C183D7F6-B498-43B3-948B-1728B52AA6E4}">
                <adec:decorative xmlns:adec="http://schemas.microsoft.com/office/drawing/2017/decorative" val="1"/>
              </a:ext>
            </a:extLst>
          </p:cNvPr>
          <p:cNvSpPr/>
          <p:nvPr/>
        </p:nvSpPr>
        <p:spPr>
          <a:xfrm>
            <a:off x="1027377" y="1887095"/>
            <a:ext cx="2468880" cy="2468880"/>
          </a:xfrm>
          <a:prstGeom prst="ellipse">
            <a:avLst/>
          </a:prstGeom>
          <a:noFill/>
          <a:ln w="9525" cap="flat" cmpd="sng">
            <a:solidFill>
              <a:schemeClr val="accent2"/>
            </a:solidFill>
            <a:prstDash val="dash"/>
            <a:miter lim="800000"/>
            <a:headEnd type="none" w="sm" len="sm"/>
            <a:tailEnd type="none" w="sm" len="sm"/>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ts val="1800"/>
              <a:buFont typeface="Calibri"/>
              <a:buNone/>
            </a:pPr>
            <a:endParaRPr sz="1800" b="0" i="0" u="none" strike="noStrike" cap="none">
              <a:solidFill>
                <a:schemeClr val="accent1"/>
              </a:solidFill>
              <a:latin typeface="Arial" panose="020B0604020202020204" pitchFamily="34" charset="0"/>
              <a:ea typeface="Calibri"/>
              <a:cs typeface="Arial" panose="020B0604020202020204" pitchFamily="34" charset="0"/>
              <a:sym typeface="Calibri"/>
            </a:endParaRPr>
          </a:p>
        </p:txBody>
      </p:sp>
      <p:pic>
        <p:nvPicPr>
          <p:cNvPr id="300" name="Icon 1" descr="Icon of three generic heads with the middle head wearing a tie"/>
          <p:cNvPicPr preferRelativeResize="0"/>
          <p:nvPr/>
        </p:nvPicPr>
        <p:blipFill rotWithShape="1">
          <a:blip r:embed="rId3">
            <a:alphaModFix/>
          </a:blip>
          <a:srcRect/>
          <a:stretch/>
        </p:blipFill>
        <p:spPr>
          <a:xfrm>
            <a:off x="1093215" y="2287705"/>
            <a:ext cx="2348702" cy="1563103"/>
          </a:xfrm>
          <a:prstGeom prst="rect">
            <a:avLst/>
          </a:prstGeom>
          <a:noFill/>
          <a:ln>
            <a:noFill/>
          </a:ln>
        </p:spPr>
      </p:pic>
      <p:sp>
        <p:nvSpPr>
          <p:cNvPr id="7" name="Item 2">
            <a:extLst>
              <a:ext uri="{FF2B5EF4-FFF2-40B4-BE49-F238E27FC236}">
                <a16:creationId xmlns:a16="http://schemas.microsoft.com/office/drawing/2014/main" id="{04132495-7A99-435C-B13E-C10F8D7BFBFD}"/>
              </a:ext>
            </a:extLst>
          </p:cNvPr>
          <p:cNvSpPr>
            <a:spLocks noGrp="1"/>
          </p:cNvSpPr>
          <p:nvPr>
            <p:ph type="body" sz="quarter" idx="4294967295"/>
          </p:nvPr>
        </p:nvSpPr>
        <p:spPr>
          <a:xfrm>
            <a:off x="4850130" y="4622647"/>
            <a:ext cx="4108450" cy="564343"/>
          </a:xfrm>
        </p:spPr>
        <p:txBody>
          <a:bodyPr>
            <a:normAutofit/>
          </a:bodyPr>
          <a:lstStyle/>
          <a:p>
            <a:pPr marL="50800" indent="0">
              <a:buNone/>
            </a:pPr>
            <a:r>
              <a:rPr lang="en-US" sz="2500" dirty="0">
                <a:latin typeface="Arial" panose="020B0604020202020204" pitchFamily="34" charset="0"/>
                <a:cs typeface="Arial" panose="020B0604020202020204" pitchFamily="34" charset="0"/>
              </a:rPr>
              <a:t>        Two</a:t>
            </a:r>
          </a:p>
        </p:txBody>
      </p:sp>
      <p:sp>
        <p:nvSpPr>
          <p:cNvPr id="6" name="Description 2">
            <a:extLst>
              <a:ext uri="{FF2B5EF4-FFF2-40B4-BE49-F238E27FC236}">
                <a16:creationId xmlns:a16="http://schemas.microsoft.com/office/drawing/2014/main" id="{79286350-060E-4E4C-AB17-ECB15F59FDB3}"/>
              </a:ext>
            </a:extLst>
          </p:cNvPr>
          <p:cNvSpPr>
            <a:spLocks noGrp="1"/>
          </p:cNvSpPr>
          <p:nvPr>
            <p:ph type="body" sz="quarter" idx="4294967295"/>
          </p:nvPr>
        </p:nvSpPr>
        <p:spPr>
          <a:xfrm>
            <a:off x="4196556" y="5249806"/>
            <a:ext cx="3798888" cy="1003157"/>
          </a:xfrm>
        </p:spPr>
        <p:txBody>
          <a:bodyPr>
            <a:normAutofit/>
          </a:bodyPr>
          <a:lstStyle/>
          <a:p>
            <a:pPr marL="0" lvl="0" indent="0" algn="ctr">
              <a:lnSpc>
                <a:spcPct val="100000"/>
              </a:lnSpc>
              <a:spcBef>
                <a:spcPts val="0"/>
              </a:spcBef>
              <a:buClr>
                <a:srgbClr val="000000"/>
              </a:buClr>
              <a:buSzPts val="2400"/>
              <a:buNone/>
            </a:pPr>
            <a:r>
              <a:rPr lang="en-US" sz="2400" dirty="0">
                <a:solidFill>
                  <a:srgbClr val="3A3C3D"/>
                </a:solidFill>
                <a:latin typeface="Arial" panose="020B0604020202020204" pitchFamily="34" charset="0"/>
                <a:cs typeface="Arial" panose="020B0604020202020204" pitchFamily="34" charset="0"/>
                <a:sym typeface="Arial"/>
              </a:rPr>
              <a:t>Active Recruitment</a:t>
            </a:r>
            <a:endParaRPr lang="en-US" sz="2400" dirty="0">
              <a:solidFill>
                <a:srgbClr val="000000"/>
              </a:solidFill>
              <a:latin typeface="Arial" panose="020B0604020202020204" pitchFamily="34" charset="0"/>
              <a:cs typeface="Arial" panose="020B0604020202020204" pitchFamily="34" charset="0"/>
              <a:sym typeface="Arial"/>
            </a:endParaRPr>
          </a:p>
        </p:txBody>
      </p:sp>
      <p:sp>
        <p:nvSpPr>
          <p:cNvPr id="298" name="Graphic, Circle">
            <a:extLst>
              <a:ext uri="{C183D7F6-B498-43B3-948B-1728B52AA6E4}">
                <adec:decorative xmlns:adec="http://schemas.microsoft.com/office/drawing/2017/decorative" val="1"/>
              </a:ext>
            </a:extLst>
          </p:cNvPr>
          <p:cNvSpPr/>
          <p:nvPr/>
        </p:nvSpPr>
        <p:spPr>
          <a:xfrm>
            <a:off x="4953000" y="2024890"/>
            <a:ext cx="2286000" cy="2286000"/>
          </a:xfrm>
          <a:prstGeom prst="ellipse">
            <a:avLst/>
          </a:prstGeom>
          <a:solidFill>
            <a:srgbClr val="EDEDED"/>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ts val="1800"/>
              <a:buFont typeface="Calibri"/>
              <a:buNone/>
            </a:pPr>
            <a:endParaRPr sz="1800" b="0" i="0" u="none" strike="noStrike" cap="none">
              <a:solidFill>
                <a:schemeClr val="accent1"/>
              </a:solidFill>
              <a:latin typeface="Arial" panose="020B0604020202020204" pitchFamily="34" charset="0"/>
              <a:ea typeface="Calibri"/>
              <a:cs typeface="Arial" panose="020B0604020202020204" pitchFamily="34" charset="0"/>
              <a:sym typeface="Calibri"/>
            </a:endParaRPr>
          </a:p>
        </p:txBody>
      </p:sp>
      <p:sp>
        <p:nvSpPr>
          <p:cNvPr id="299" name="Graphic, Circle outline">
            <a:extLst>
              <a:ext uri="{C183D7F6-B498-43B3-948B-1728B52AA6E4}">
                <adec:decorative xmlns:adec="http://schemas.microsoft.com/office/drawing/2017/decorative" val="1"/>
              </a:ext>
            </a:extLst>
          </p:cNvPr>
          <p:cNvSpPr/>
          <p:nvPr/>
        </p:nvSpPr>
        <p:spPr>
          <a:xfrm>
            <a:off x="4861560" y="1933450"/>
            <a:ext cx="2468880" cy="2468880"/>
          </a:xfrm>
          <a:prstGeom prst="ellipse">
            <a:avLst/>
          </a:prstGeom>
          <a:noFill/>
          <a:ln w="9525" cap="flat" cmpd="sng">
            <a:solidFill>
              <a:schemeClr val="accent2"/>
            </a:solidFill>
            <a:prstDash val="dash"/>
            <a:miter lim="800000"/>
            <a:headEnd type="none" w="sm" len="sm"/>
            <a:tailEnd type="none" w="sm" len="sm"/>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ts val="1800"/>
              <a:buFont typeface="Calibri"/>
              <a:buNone/>
            </a:pPr>
            <a:endParaRPr sz="1800" b="0" i="0" u="none" strike="noStrike" cap="none">
              <a:solidFill>
                <a:schemeClr val="accent1"/>
              </a:solidFill>
              <a:latin typeface="Arial" panose="020B0604020202020204" pitchFamily="34" charset="0"/>
              <a:ea typeface="Calibri"/>
              <a:cs typeface="Arial" panose="020B0604020202020204" pitchFamily="34" charset="0"/>
              <a:sym typeface="Calibri"/>
            </a:endParaRPr>
          </a:p>
        </p:txBody>
      </p:sp>
      <p:pic>
        <p:nvPicPr>
          <p:cNvPr id="301" name="Icon 2" descr="Icon of a person climbing increasing height step facing to the left"/>
          <p:cNvPicPr preferRelativeResize="0"/>
          <p:nvPr/>
        </p:nvPicPr>
        <p:blipFill rotWithShape="1">
          <a:blip r:embed="rId4">
            <a:alphaModFix/>
          </a:blip>
          <a:srcRect/>
          <a:stretch/>
        </p:blipFill>
        <p:spPr>
          <a:xfrm>
            <a:off x="5423631" y="2400094"/>
            <a:ext cx="1344738" cy="1344738"/>
          </a:xfrm>
          <a:prstGeom prst="rect">
            <a:avLst/>
          </a:prstGeom>
          <a:noFill/>
          <a:ln>
            <a:noFill/>
          </a:ln>
        </p:spPr>
      </p:pic>
      <p:sp>
        <p:nvSpPr>
          <p:cNvPr id="5" name="Item 3">
            <a:extLst>
              <a:ext uri="{FF2B5EF4-FFF2-40B4-BE49-F238E27FC236}">
                <a16:creationId xmlns:a16="http://schemas.microsoft.com/office/drawing/2014/main" id="{6D497CD6-BD29-4695-ACD0-C5D935F365BE}"/>
              </a:ext>
            </a:extLst>
          </p:cNvPr>
          <p:cNvSpPr>
            <a:spLocks noGrp="1"/>
          </p:cNvSpPr>
          <p:nvPr>
            <p:ph type="body" sz="quarter" idx="4294967295"/>
          </p:nvPr>
        </p:nvSpPr>
        <p:spPr>
          <a:xfrm>
            <a:off x="8922589" y="4619618"/>
            <a:ext cx="2743200" cy="636588"/>
          </a:xfrm>
        </p:spPr>
        <p:txBody>
          <a:bodyPr>
            <a:normAutofit/>
          </a:bodyPr>
          <a:lstStyle/>
          <a:p>
            <a:pPr marL="50800" indent="0">
              <a:buNone/>
            </a:pPr>
            <a:r>
              <a:rPr lang="en-US" sz="2500" dirty="0">
                <a:latin typeface="Arial" panose="020B0604020202020204" pitchFamily="34" charset="0"/>
                <a:cs typeface="Arial" panose="020B0604020202020204" pitchFamily="34" charset="0"/>
              </a:rPr>
              <a:t>     Three</a:t>
            </a:r>
          </a:p>
        </p:txBody>
      </p:sp>
      <p:sp>
        <p:nvSpPr>
          <p:cNvPr id="8" name="Description 3">
            <a:extLst>
              <a:ext uri="{FF2B5EF4-FFF2-40B4-BE49-F238E27FC236}">
                <a16:creationId xmlns:a16="http://schemas.microsoft.com/office/drawing/2014/main" id="{8AF25ECC-5F60-4931-9835-B1BEA9185682}"/>
              </a:ext>
            </a:extLst>
          </p:cNvPr>
          <p:cNvSpPr>
            <a:spLocks noGrp="1"/>
          </p:cNvSpPr>
          <p:nvPr>
            <p:ph type="body" sz="quarter" idx="4294967295"/>
          </p:nvPr>
        </p:nvSpPr>
        <p:spPr>
          <a:xfrm>
            <a:off x="8532871" y="5241137"/>
            <a:ext cx="3261461" cy="906462"/>
          </a:xfrm>
        </p:spPr>
        <p:txBody>
          <a:bodyPr>
            <a:normAutofit/>
          </a:bodyPr>
          <a:lstStyle/>
          <a:p>
            <a:pPr marL="0" lvl="0" indent="0" algn="ctr">
              <a:lnSpc>
                <a:spcPct val="100000"/>
              </a:lnSpc>
              <a:spcBef>
                <a:spcPts val="0"/>
              </a:spcBef>
              <a:buClr>
                <a:srgbClr val="000000"/>
              </a:buClr>
              <a:buSzPts val="2400"/>
              <a:buNone/>
            </a:pPr>
            <a:r>
              <a:rPr lang="en-US" sz="2400" dirty="0">
                <a:solidFill>
                  <a:srgbClr val="3A3C3D"/>
                </a:solidFill>
                <a:latin typeface="Arial" panose="020B0604020202020204" pitchFamily="34" charset="0"/>
                <a:cs typeface="Arial" panose="020B0604020202020204" pitchFamily="34" charset="0"/>
                <a:sym typeface="Arial"/>
              </a:rPr>
              <a:t>Accessible Landscape</a:t>
            </a:r>
            <a:endParaRPr lang="en-US" sz="2400" dirty="0">
              <a:solidFill>
                <a:srgbClr val="000000"/>
              </a:solidFill>
              <a:latin typeface="Arial" panose="020B0604020202020204" pitchFamily="34" charset="0"/>
              <a:cs typeface="Arial" panose="020B0604020202020204" pitchFamily="34" charset="0"/>
              <a:sym typeface="Arial"/>
            </a:endParaRPr>
          </a:p>
        </p:txBody>
      </p:sp>
      <p:sp>
        <p:nvSpPr>
          <p:cNvPr id="294" name="Graphic, Circle">
            <a:extLst>
              <a:ext uri="{C183D7F6-B498-43B3-948B-1728B52AA6E4}">
                <adec:decorative xmlns:adec="http://schemas.microsoft.com/office/drawing/2017/decorative" val="1"/>
              </a:ext>
            </a:extLst>
          </p:cNvPr>
          <p:cNvSpPr/>
          <p:nvPr/>
        </p:nvSpPr>
        <p:spPr>
          <a:xfrm>
            <a:off x="8787183" y="1978535"/>
            <a:ext cx="2286000" cy="2286000"/>
          </a:xfrm>
          <a:prstGeom prst="ellipse">
            <a:avLst/>
          </a:prstGeom>
          <a:solidFill>
            <a:srgbClr val="EDEDED"/>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ts val="1800"/>
              <a:buFont typeface="Calibri"/>
              <a:buNone/>
            </a:pPr>
            <a:endParaRPr sz="1800" b="0" i="0" u="none" strike="noStrike" cap="none">
              <a:solidFill>
                <a:schemeClr val="accent1"/>
              </a:solidFill>
              <a:latin typeface="Arial" panose="020B0604020202020204" pitchFamily="34" charset="0"/>
              <a:ea typeface="Calibri"/>
              <a:cs typeface="Arial" panose="020B0604020202020204" pitchFamily="34" charset="0"/>
              <a:sym typeface="Calibri"/>
            </a:endParaRPr>
          </a:p>
        </p:txBody>
      </p:sp>
      <p:sp>
        <p:nvSpPr>
          <p:cNvPr id="295" name="Graphic, Circle outline">
            <a:extLst>
              <a:ext uri="{C183D7F6-B498-43B3-948B-1728B52AA6E4}">
                <adec:decorative xmlns:adec="http://schemas.microsoft.com/office/drawing/2017/decorative" val="1"/>
              </a:ext>
            </a:extLst>
          </p:cNvPr>
          <p:cNvSpPr/>
          <p:nvPr/>
        </p:nvSpPr>
        <p:spPr>
          <a:xfrm>
            <a:off x="8695743" y="1887095"/>
            <a:ext cx="2468880" cy="2468880"/>
          </a:xfrm>
          <a:prstGeom prst="ellipse">
            <a:avLst/>
          </a:prstGeom>
          <a:noFill/>
          <a:ln w="9525" cap="flat" cmpd="sng">
            <a:solidFill>
              <a:schemeClr val="accent2"/>
            </a:solidFill>
            <a:prstDash val="dash"/>
            <a:miter lim="800000"/>
            <a:headEnd type="none" w="sm" len="sm"/>
            <a:tailEnd type="none" w="sm" len="sm"/>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chemeClr val="accent2"/>
              </a:buClr>
              <a:buSzPts val="1800"/>
              <a:buFont typeface="Calibri"/>
              <a:buNone/>
            </a:pPr>
            <a:endParaRPr sz="1800" b="0" i="0" u="none" strike="noStrike" cap="none">
              <a:solidFill>
                <a:schemeClr val="accent1"/>
              </a:solidFill>
              <a:latin typeface="Arial" panose="020B0604020202020204" pitchFamily="34" charset="0"/>
              <a:ea typeface="Calibri"/>
              <a:cs typeface="Arial" panose="020B0604020202020204" pitchFamily="34" charset="0"/>
              <a:sym typeface="Calibri"/>
            </a:endParaRPr>
          </a:p>
        </p:txBody>
      </p:sp>
      <p:pic>
        <p:nvPicPr>
          <p:cNvPr id="302" name="Icon 3" descr="Icon of an office building"/>
          <p:cNvPicPr preferRelativeResize="0"/>
          <p:nvPr/>
        </p:nvPicPr>
        <p:blipFill rotWithShape="1">
          <a:blip r:embed="rId5">
            <a:alphaModFix/>
          </a:blip>
          <a:srcRect/>
          <a:stretch/>
        </p:blipFill>
        <p:spPr>
          <a:xfrm>
            <a:off x="9303736" y="2602042"/>
            <a:ext cx="1252894" cy="103898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92"/>
        <p:cNvGrpSpPr/>
        <p:nvPr/>
      </p:nvGrpSpPr>
      <p:grpSpPr>
        <a:xfrm>
          <a:off x="0" y="0"/>
          <a:ext cx="0" cy="0"/>
          <a:chOff x="0" y="0"/>
          <a:chExt cx="0" cy="0"/>
        </a:xfrm>
      </p:grpSpPr>
      <p:sp>
        <p:nvSpPr>
          <p:cNvPr id="411" name="Title"/>
          <p:cNvSpPr txBox="1">
            <a:spLocks noGrp="1"/>
          </p:cNvSpPr>
          <p:nvPr>
            <p:ph type="title"/>
          </p:nvPr>
        </p:nvSpPr>
        <p:spPr>
          <a:xfrm>
            <a:off x="882388" y="402482"/>
            <a:ext cx="10515600" cy="1540041"/>
          </a:xfrm>
          <a:prstGeom prst="rect">
            <a:avLst/>
          </a:prstGeom>
          <a:noFill/>
          <a:ln>
            <a:noFill/>
          </a:ln>
        </p:spPr>
        <p:txBody>
          <a:bodyPr spcFirstLastPara="1" wrap="square" lIns="91425" tIns="45700" rIns="91425" bIns="45700" anchor="ctr" anchorCtr="0">
            <a:normAutofit/>
          </a:bodyPr>
          <a:lstStyle/>
          <a:p>
            <a:pPr lvl="0">
              <a:buClr>
                <a:schemeClr val="dk2"/>
              </a:buClr>
              <a:buSzPts val="4400"/>
            </a:pPr>
            <a:r>
              <a:rPr lang="en-US" sz="4400" dirty="0">
                <a:solidFill>
                  <a:srgbClr val="3A3C3D"/>
                </a:solidFill>
                <a:latin typeface="Arial"/>
                <a:cs typeface="Arial"/>
              </a:rPr>
              <a:t>Recruitment:</a:t>
            </a:r>
          </a:p>
        </p:txBody>
      </p:sp>
      <p:grpSp>
        <p:nvGrpSpPr>
          <p:cNvPr id="393" name="Graphic, Four chevrons" descr="Four arrows pointing to the right in a line, labeled step 1, step 2, step 3, and step 4"/>
          <p:cNvGrpSpPr/>
          <p:nvPr/>
        </p:nvGrpSpPr>
        <p:grpSpPr>
          <a:xfrm>
            <a:off x="1003303" y="2508867"/>
            <a:ext cx="10185393" cy="1101123"/>
            <a:chOff x="4729" y="215833"/>
            <a:chExt cx="10185393" cy="1101123"/>
          </a:xfrm>
        </p:grpSpPr>
        <p:sp>
          <p:nvSpPr>
            <p:cNvPr id="394" name="Chevron 1"/>
            <p:cNvSpPr/>
            <p:nvPr/>
          </p:nvSpPr>
          <p:spPr>
            <a:xfrm>
              <a:off x="4729" y="215833"/>
              <a:ext cx="2752809" cy="1101123"/>
            </a:xfrm>
            <a:prstGeom prst="chevron">
              <a:avLst>
                <a:gd name="adj" fmla="val 50000"/>
              </a:avLst>
            </a:prstGeom>
            <a:solidFill>
              <a:srgbClr val="EDEDE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5" name="Step 1"/>
            <p:cNvSpPr txBox="1"/>
            <p:nvPr/>
          </p:nvSpPr>
          <p:spPr>
            <a:xfrm>
              <a:off x="555290" y="215833"/>
              <a:ext cx="2300014" cy="1101123"/>
            </a:xfrm>
            <a:prstGeom prst="rect">
              <a:avLst/>
            </a:prstGeom>
            <a:noFill/>
            <a:ln>
              <a:noFill/>
            </a:ln>
          </p:spPr>
          <p:txBody>
            <a:bodyPr spcFirstLastPara="1" wrap="square" lIns="100000" tIns="33325" rIns="33325" bIns="33325" anchor="ctr" anchorCtr="0">
              <a:noAutofit/>
            </a:bodyPr>
            <a:lstStyle/>
            <a:p>
              <a:pPr marL="0" marR="0" lvl="0" indent="0" algn="ctr" rtl="0">
                <a:lnSpc>
                  <a:spcPct val="90000"/>
                </a:lnSpc>
                <a:spcBef>
                  <a:spcPts val="0"/>
                </a:spcBef>
                <a:spcAft>
                  <a:spcPts val="0"/>
                </a:spcAft>
                <a:buClr>
                  <a:schemeClr val="dk2"/>
                </a:buClr>
                <a:buSzPts val="2500"/>
                <a:buFont typeface="Arial"/>
                <a:buNone/>
              </a:pPr>
              <a:r>
                <a:rPr lang="en-US" sz="2500" b="0" i="0" u="none" strike="noStrike" cap="none" dirty="0">
                  <a:solidFill>
                    <a:schemeClr val="accent1"/>
                  </a:solidFill>
                  <a:latin typeface="Arial"/>
                  <a:ea typeface="Arial"/>
                  <a:cs typeface="Arial"/>
                  <a:sym typeface="Arial"/>
                </a:rPr>
                <a:t>Appropriate</a:t>
              </a:r>
            </a:p>
            <a:p>
              <a:pPr marL="0" marR="0" lvl="0" indent="0" algn="ctr" rtl="0">
                <a:lnSpc>
                  <a:spcPct val="90000"/>
                </a:lnSpc>
                <a:spcBef>
                  <a:spcPts val="0"/>
                </a:spcBef>
                <a:spcAft>
                  <a:spcPts val="0"/>
                </a:spcAft>
                <a:buClr>
                  <a:schemeClr val="dk2"/>
                </a:buClr>
                <a:buSzPts val="2500"/>
                <a:buFont typeface="Arial"/>
                <a:buNone/>
              </a:pPr>
              <a:r>
                <a:rPr lang="en-US" sz="2500" b="0" i="0" u="none" strike="noStrike" cap="none" dirty="0">
                  <a:solidFill>
                    <a:schemeClr val="accent1"/>
                  </a:solidFill>
                  <a:latin typeface="Arial"/>
                  <a:ea typeface="Arial"/>
                  <a:cs typeface="Arial"/>
                  <a:sym typeface="Arial"/>
                </a:rPr>
                <a:t>Flyer/Banners</a:t>
              </a:r>
              <a:endParaRPr sz="1400" b="0" i="0" u="none" strike="noStrike" cap="none" dirty="0">
                <a:solidFill>
                  <a:schemeClr val="accent1"/>
                </a:solidFill>
                <a:latin typeface="Arial"/>
                <a:ea typeface="Arial"/>
                <a:cs typeface="Arial"/>
                <a:sym typeface="Arial"/>
              </a:endParaRPr>
            </a:p>
          </p:txBody>
        </p:sp>
        <p:sp>
          <p:nvSpPr>
            <p:cNvPr id="396" name="Chevron 2"/>
            <p:cNvSpPr/>
            <p:nvPr/>
          </p:nvSpPr>
          <p:spPr>
            <a:xfrm>
              <a:off x="2482257" y="215833"/>
              <a:ext cx="2752809" cy="1101123"/>
            </a:xfrm>
            <a:prstGeom prst="chevron">
              <a:avLst>
                <a:gd name="adj" fmla="val 50000"/>
              </a:avLst>
            </a:prstGeom>
            <a:solidFill>
              <a:srgbClr val="EDEDE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7" name="Step 2"/>
            <p:cNvSpPr txBox="1"/>
            <p:nvPr/>
          </p:nvSpPr>
          <p:spPr>
            <a:xfrm>
              <a:off x="3032818" y="215833"/>
              <a:ext cx="1925461" cy="1101123"/>
            </a:xfrm>
            <a:prstGeom prst="rect">
              <a:avLst/>
            </a:prstGeom>
            <a:noFill/>
            <a:ln>
              <a:noFill/>
            </a:ln>
          </p:spPr>
          <p:txBody>
            <a:bodyPr spcFirstLastPara="1" wrap="square" lIns="100000" tIns="33325" rIns="33325" bIns="33325" anchor="ctr" anchorCtr="0">
              <a:noAutofit/>
            </a:bodyPr>
            <a:lstStyle/>
            <a:p>
              <a:pPr marL="0" marR="0" lvl="0" indent="0" algn="ctr" rtl="0">
                <a:lnSpc>
                  <a:spcPct val="90000"/>
                </a:lnSpc>
                <a:spcBef>
                  <a:spcPts val="0"/>
                </a:spcBef>
                <a:spcAft>
                  <a:spcPts val="0"/>
                </a:spcAft>
                <a:buClr>
                  <a:schemeClr val="dk2"/>
                </a:buClr>
                <a:buSzPts val="2500"/>
                <a:buFont typeface="Arial"/>
                <a:buNone/>
              </a:pPr>
              <a:r>
                <a:rPr lang="en-US" sz="2500" b="0" i="0" u="none" strike="noStrike" cap="none" dirty="0">
                  <a:solidFill>
                    <a:schemeClr val="accent1"/>
                  </a:solidFill>
                  <a:latin typeface="Arial"/>
                  <a:ea typeface="Arial"/>
                  <a:cs typeface="Arial"/>
                  <a:sym typeface="Arial"/>
                </a:rPr>
                <a:t>“Word of Mouth” Recruitment</a:t>
              </a:r>
              <a:endParaRPr sz="1400" b="0" i="0" u="none" strike="noStrike" cap="none" dirty="0">
                <a:solidFill>
                  <a:schemeClr val="accent1"/>
                </a:solidFill>
                <a:latin typeface="Arial"/>
                <a:ea typeface="Arial"/>
                <a:cs typeface="Arial"/>
                <a:sym typeface="Arial"/>
              </a:endParaRPr>
            </a:p>
          </p:txBody>
        </p:sp>
        <p:sp>
          <p:nvSpPr>
            <p:cNvPr id="398" name="Chevron 3"/>
            <p:cNvSpPr/>
            <p:nvPr/>
          </p:nvSpPr>
          <p:spPr>
            <a:xfrm>
              <a:off x="4959785" y="215833"/>
              <a:ext cx="2752809" cy="1101123"/>
            </a:xfrm>
            <a:prstGeom prst="chevron">
              <a:avLst>
                <a:gd name="adj" fmla="val 50000"/>
              </a:avLst>
            </a:prstGeom>
            <a:solidFill>
              <a:srgbClr val="EDEDE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9" name="Step 3"/>
            <p:cNvSpPr txBox="1"/>
            <p:nvPr/>
          </p:nvSpPr>
          <p:spPr>
            <a:xfrm>
              <a:off x="5372707" y="215833"/>
              <a:ext cx="2477528" cy="1101123"/>
            </a:xfrm>
            <a:prstGeom prst="rect">
              <a:avLst/>
            </a:prstGeom>
            <a:noFill/>
            <a:ln>
              <a:noFill/>
            </a:ln>
          </p:spPr>
          <p:txBody>
            <a:bodyPr spcFirstLastPara="1" wrap="square" lIns="100000" tIns="33325" rIns="33325" bIns="33325" anchor="ctr" anchorCtr="0">
              <a:noAutofit/>
            </a:bodyPr>
            <a:lstStyle/>
            <a:p>
              <a:pPr marL="0" marR="0" lvl="0" indent="0" algn="ctr" rtl="0">
                <a:lnSpc>
                  <a:spcPct val="90000"/>
                </a:lnSpc>
                <a:spcBef>
                  <a:spcPts val="0"/>
                </a:spcBef>
                <a:spcAft>
                  <a:spcPts val="0"/>
                </a:spcAft>
                <a:buClr>
                  <a:schemeClr val="dk2"/>
                </a:buClr>
                <a:buSzPts val="2500"/>
                <a:buFont typeface="Arial"/>
                <a:buNone/>
              </a:pPr>
              <a:r>
                <a:rPr lang="en-US" sz="2500" dirty="0">
                  <a:solidFill>
                    <a:schemeClr val="accent1"/>
                  </a:solidFill>
                </a:rPr>
                <a:t>Referral/Signing Bonus</a:t>
              </a:r>
              <a:endParaRPr sz="1400" b="0" i="0" u="none" strike="noStrike" cap="none" dirty="0">
                <a:solidFill>
                  <a:schemeClr val="accent1"/>
                </a:solidFill>
                <a:latin typeface="Arial"/>
                <a:ea typeface="Arial"/>
                <a:cs typeface="Arial"/>
                <a:sym typeface="Arial"/>
              </a:endParaRPr>
            </a:p>
          </p:txBody>
        </p:sp>
        <p:sp>
          <p:nvSpPr>
            <p:cNvPr id="400" name="Chevron 3"/>
            <p:cNvSpPr/>
            <p:nvPr/>
          </p:nvSpPr>
          <p:spPr>
            <a:xfrm>
              <a:off x="7437313" y="215833"/>
              <a:ext cx="2752809" cy="1101123"/>
            </a:xfrm>
            <a:prstGeom prst="chevron">
              <a:avLst>
                <a:gd name="adj" fmla="val 50000"/>
              </a:avLst>
            </a:prstGeom>
            <a:solidFill>
              <a:srgbClr val="EDEDE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1" name="Step 4"/>
            <p:cNvSpPr txBox="1"/>
            <p:nvPr/>
          </p:nvSpPr>
          <p:spPr>
            <a:xfrm>
              <a:off x="7987875" y="215833"/>
              <a:ext cx="1926966" cy="1101123"/>
            </a:xfrm>
            <a:prstGeom prst="rect">
              <a:avLst/>
            </a:prstGeom>
            <a:noFill/>
            <a:ln>
              <a:noFill/>
            </a:ln>
          </p:spPr>
          <p:txBody>
            <a:bodyPr spcFirstLastPara="1" wrap="square" lIns="100000" tIns="33325" rIns="33325" bIns="33325" anchor="ctr" anchorCtr="0">
              <a:noAutofit/>
            </a:bodyPr>
            <a:lstStyle/>
            <a:p>
              <a:pPr marL="0" marR="0" lvl="0" indent="0" algn="ctr" rtl="0">
                <a:lnSpc>
                  <a:spcPct val="90000"/>
                </a:lnSpc>
                <a:spcBef>
                  <a:spcPts val="0"/>
                </a:spcBef>
                <a:spcAft>
                  <a:spcPts val="0"/>
                </a:spcAft>
                <a:buClr>
                  <a:schemeClr val="dk2"/>
                </a:buClr>
                <a:buSzPts val="2500"/>
                <a:buFont typeface="Arial"/>
                <a:buNone/>
              </a:pPr>
              <a:r>
                <a:rPr lang="en-US" sz="2500" b="0" i="0" u="none" strike="noStrike" cap="none" dirty="0">
                  <a:solidFill>
                    <a:schemeClr val="accent1"/>
                  </a:solidFill>
                  <a:latin typeface="Arial"/>
                  <a:ea typeface="Arial"/>
                  <a:cs typeface="Arial"/>
                  <a:sym typeface="Arial"/>
                </a:rPr>
                <a:t>Community Involvement </a:t>
              </a:r>
              <a:endParaRPr sz="1400" b="0" i="0" u="none" strike="noStrike" cap="none" dirty="0">
                <a:solidFill>
                  <a:schemeClr val="accent1"/>
                </a:solidFill>
                <a:latin typeface="Arial"/>
                <a:ea typeface="Arial"/>
                <a:cs typeface="Arial"/>
                <a:sym typeface="Arial"/>
              </a:endParaRPr>
            </a:p>
          </p:txBody>
        </p:sp>
      </p:grpSp>
      <p:sp>
        <p:nvSpPr>
          <p:cNvPr id="412" name="Footer"/>
          <p:cNvSpPr/>
          <p:nvPr/>
        </p:nvSpPr>
        <p:spPr>
          <a:xfrm>
            <a:off x="580032" y="6168238"/>
            <a:ext cx="2892993" cy="415217"/>
          </a:xfrm>
          <a:prstGeom prst="rect">
            <a:avLst/>
          </a:prstGeom>
          <a:noFill/>
          <a:ln>
            <a:noFill/>
          </a:ln>
        </p:spPr>
        <p:txBody>
          <a:bodyPr spcFirstLastPara="1" wrap="square" lIns="45700" tIns="45700" rIns="45700" bIns="45700" anchor="b" anchorCtr="0">
            <a:noAutofit/>
          </a:bodyPr>
          <a:lstStyle/>
          <a:p>
            <a:pPr marL="0" marR="0" lvl="0" indent="0" algn="l" rtl="0">
              <a:lnSpc>
                <a:spcPct val="90000"/>
              </a:lnSpc>
              <a:spcBef>
                <a:spcPts val="0"/>
              </a:spcBef>
              <a:spcAft>
                <a:spcPts val="0"/>
              </a:spcAft>
              <a:buClr>
                <a:schemeClr val="accent1"/>
              </a:buClr>
              <a:buSzPts val="1400"/>
              <a:buFont typeface="Arial"/>
              <a:buNone/>
            </a:pPr>
            <a:endParaRPr sz="1400" b="0" i="0" u="none" strike="noStrike" cap="none" dirty="0">
              <a:solidFill>
                <a:schemeClr val="accent1"/>
              </a:solidFill>
              <a:latin typeface="Arial"/>
              <a:ea typeface="Arial"/>
              <a:cs typeface="Arial"/>
              <a:sym typeface="Arial"/>
            </a:endParaRPr>
          </a:p>
        </p:txBody>
      </p:sp>
      <p:sp>
        <p:nvSpPr>
          <p:cNvPr id="7" name="Text Placeholder 6">
            <a:extLst>
              <a:ext uri="{FF2B5EF4-FFF2-40B4-BE49-F238E27FC236}">
                <a16:creationId xmlns:a16="http://schemas.microsoft.com/office/drawing/2014/main" id="{75CE1F68-4448-2376-C66B-EFEE852760DB}"/>
              </a:ext>
            </a:extLst>
          </p:cNvPr>
          <p:cNvSpPr>
            <a:spLocks noGrp="1"/>
          </p:cNvSpPr>
          <p:nvPr>
            <p:ph type="body" sz="quarter" idx="10"/>
          </p:nvPr>
        </p:nvSpPr>
        <p:spPr/>
        <p:txBody>
          <a:bodyPr>
            <a:normAutofit fontScale="92500" lnSpcReduction="10000"/>
          </a:bodyPr>
          <a:lstStyle/>
          <a:p>
            <a:endParaRPr lang="en-US" dirty="0"/>
          </a:p>
        </p:txBody>
      </p:sp>
      <p:sp>
        <p:nvSpPr>
          <p:cNvPr id="9" name="Content Placeholder 8">
            <a:extLst>
              <a:ext uri="{FF2B5EF4-FFF2-40B4-BE49-F238E27FC236}">
                <a16:creationId xmlns:a16="http://schemas.microsoft.com/office/drawing/2014/main" id="{865DBD05-B19F-5055-4D6F-FB036656D935}"/>
              </a:ext>
            </a:extLst>
          </p:cNvPr>
          <p:cNvSpPr>
            <a:spLocks noGrp="1"/>
          </p:cNvSpPr>
          <p:nvPr>
            <p:ph sz="quarter" idx="11"/>
          </p:nvPr>
        </p:nvSpPr>
        <p:spPr/>
        <p:txBody>
          <a:bodyPr>
            <a:normAutofit fontScale="92500" lnSpcReduction="10000"/>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04"/>
        <p:cNvGrpSpPr/>
        <p:nvPr/>
      </p:nvGrpSpPr>
      <p:grpSpPr>
        <a:xfrm>
          <a:off x="0" y="0"/>
          <a:ext cx="0" cy="0"/>
          <a:chOff x="0" y="0"/>
          <a:chExt cx="0" cy="0"/>
        </a:xfrm>
      </p:grpSpPr>
      <p:sp>
        <p:nvSpPr>
          <p:cNvPr id="605" name="Title"/>
          <p:cNvSpPr txBox="1">
            <a:spLocks noGrp="1"/>
          </p:cNvSpPr>
          <p:nvPr>
            <p:ph type="title"/>
          </p:nvPr>
        </p:nvSpPr>
        <p:spPr>
          <a:xfrm>
            <a:off x="918210" y="836614"/>
            <a:ext cx="4076398" cy="1325563"/>
          </a:xfrm>
          <a:prstGeom prst="rect">
            <a:avLst/>
          </a:prstGeom>
          <a:noFill/>
          <a:ln>
            <a:noFill/>
          </a:ln>
        </p:spPr>
        <p:txBody>
          <a:bodyPr spcFirstLastPara="1" wrap="square" lIns="91425" tIns="45700" rIns="91425" bIns="45700" anchor="ctr" anchorCtr="0">
            <a:normAutofit/>
          </a:bodyPr>
          <a:lstStyle/>
          <a:p>
            <a:pPr lvl="0">
              <a:lnSpc>
                <a:spcPct val="100000"/>
              </a:lnSpc>
              <a:buClr>
                <a:schemeClr val="dk1"/>
              </a:buClr>
              <a:buSzPts val="2500"/>
            </a:pPr>
            <a:r>
              <a:rPr lang="en-US" sz="2500" dirty="0">
                <a:solidFill>
                  <a:schemeClr val="accent1"/>
                </a:solidFill>
              </a:rPr>
              <a:t>Recommended Cuts:</a:t>
            </a:r>
          </a:p>
        </p:txBody>
      </p:sp>
      <p:sp>
        <p:nvSpPr>
          <p:cNvPr id="2" name="Text">
            <a:extLst>
              <a:ext uri="{FF2B5EF4-FFF2-40B4-BE49-F238E27FC236}">
                <a16:creationId xmlns:a16="http://schemas.microsoft.com/office/drawing/2014/main" id="{35A13558-D851-4592-BDC4-45C333F49DB7}"/>
              </a:ext>
            </a:extLst>
          </p:cNvPr>
          <p:cNvSpPr>
            <a:spLocks noGrp="1"/>
          </p:cNvSpPr>
          <p:nvPr>
            <p:ph type="body" sz="quarter" idx="10"/>
          </p:nvPr>
        </p:nvSpPr>
        <p:spPr>
          <a:xfrm>
            <a:off x="838200" y="2001838"/>
            <a:ext cx="3882390" cy="4454525"/>
          </a:xfrm>
        </p:spPr>
        <p:txBody>
          <a:bodyPr>
            <a:normAutofit/>
          </a:bodyPr>
          <a:lstStyle/>
          <a:p>
            <a:pPr marL="50800" indent="0">
              <a:buNone/>
            </a:pPr>
            <a:r>
              <a:rPr lang="en-US" sz="2400" dirty="0">
                <a:solidFill>
                  <a:srgbClr val="3A3C3D"/>
                </a:solidFill>
                <a:latin typeface="Arial"/>
                <a:ea typeface="Arial"/>
                <a:cs typeface="Arial"/>
                <a:sym typeface="Arial"/>
              </a:rPr>
              <a:t>My recommended path to eliminate the $32 million dollar amount is pictured here:</a:t>
            </a:r>
          </a:p>
          <a:p>
            <a:pPr marL="50800" indent="0">
              <a:buNone/>
            </a:pPr>
            <a:r>
              <a:rPr lang="en-US" sz="2400" dirty="0">
                <a:solidFill>
                  <a:srgbClr val="3A3C3D"/>
                </a:solidFill>
                <a:latin typeface="Arial"/>
                <a:ea typeface="Arial"/>
                <a:cs typeface="Arial"/>
                <a:sym typeface="Arial"/>
              </a:rPr>
              <a:t>Some are up for negotiation or up to outside sources, but the ones that are in our control are accounted for.</a:t>
            </a:r>
          </a:p>
          <a:p>
            <a:pPr marL="50800" indent="0">
              <a:buNone/>
            </a:pPr>
            <a:r>
              <a:rPr lang="en-US" sz="2400" dirty="0">
                <a:solidFill>
                  <a:srgbClr val="3A3C3D"/>
                </a:solidFill>
                <a:latin typeface="Arial"/>
                <a:ea typeface="Arial"/>
                <a:cs typeface="Arial"/>
                <a:sym typeface="Arial"/>
              </a:rPr>
              <a:t>A thorough community plan will make grants more likely to be awarded.</a:t>
            </a:r>
          </a:p>
        </p:txBody>
      </p:sp>
      <p:graphicFrame>
        <p:nvGraphicFramePr>
          <p:cNvPr id="609" name="Table" descr="Table with example text"/>
          <p:cNvGraphicFramePr/>
          <p:nvPr>
            <p:extLst>
              <p:ext uri="{D42A27DB-BD31-4B8C-83A1-F6EECF244321}">
                <p14:modId xmlns:p14="http://schemas.microsoft.com/office/powerpoint/2010/main" val="3991651835"/>
              </p:ext>
            </p:extLst>
          </p:nvPr>
        </p:nvGraphicFramePr>
        <p:xfrm>
          <a:off x="5499846" y="1204975"/>
          <a:ext cx="3119700" cy="4464752"/>
        </p:xfrm>
        <a:graphic>
          <a:graphicData uri="http://schemas.openxmlformats.org/drawingml/2006/table">
            <a:tbl>
              <a:tblPr firstRow="1" bandRow="1">
                <a:noFill/>
                <a:tableStyleId>{5604F27E-8229-41CF-A8A8-ACC0C4F785B8}</a:tableStyleId>
              </a:tblPr>
              <a:tblGrid>
                <a:gridCol w="1559850">
                  <a:extLst>
                    <a:ext uri="{9D8B030D-6E8A-4147-A177-3AD203B41FA5}">
                      <a16:colId xmlns:a16="http://schemas.microsoft.com/office/drawing/2014/main" val="20000"/>
                    </a:ext>
                  </a:extLst>
                </a:gridCol>
                <a:gridCol w="1559850">
                  <a:extLst>
                    <a:ext uri="{9D8B030D-6E8A-4147-A177-3AD203B41FA5}">
                      <a16:colId xmlns:a16="http://schemas.microsoft.com/office/drawing/2014/main" val="20001"/>
                    </a:ext>
                  </a:extLst>
                </a:gridCol>
              </a:tblGrid>
              <a:tr h="559957">
                <a:tc>
                  <a:txBody>
                    <a:bodyPr/>
                    <a:lstStyle/>
                    <a:p>
                      <a:pPr marL="0" marR="0" lvl="0" indent="0" algn="ctr" rtl="0">
                        <a:lnSpc>
                          <a:spcPct val="100000"/>
                        </a:lnSpc>
                        <a:spcBef>
                          <a:spcPts val="0"/>
                        </a:spcBef>
                        <a:spcAft>
                          <a:spcPts val="0"/>
                        </a:spcAft>
                        <a:buClr>
                          <a:schemeClr val="dk1"/>
                        </a:buClr>
                        <a:buSzPts val="1400"/>
                        <a:buFont typeface="Helvetica Neue"/>
                        <a:buNone/>
                      </a:pPr>
                      <a:r>
                        <a:rPr lang="en-US" sz="1400" b="1" i="0" u="none" strike="noStrike" cap="none" dirty="0">
                          <a:solidFill>
                            <a:schemeClr val="dk1"/>
                          </a:solidFill>
                          <a:latin typeface="Arial"/>
                          <a:ea typeface="Arial"/>
                          <a:cs typeface="Arial"/>
                          <a:sym typeface="Arial"/>
                        </a:rPr>
                        <a:t>Source</a:t>
                      </a:r>
                      <a:endParaRPr sz="1400" b="1" i="0" u="none" strike="noStrike" cap="none" dirty="0">
                        <a:solidFill>
                          <a:schemeClr val="dk1"/>
                        </a:solidFill>
                        <a:latin typeface="Arial"/>
                        <a:ea typeface="Arial"/>
                        <a:cs typeface="Arial"/>
                        <a:sym typeface="Arial"/>
                      </a:endParaRPr>
                    </a:p>
                  </a:txBody>
                  <a:tcPr marL="108725" marR="108725" marT="54350" marB="54350" anchor="ctr"/>
                </a:tc>
                <a:tc>
                  <a:txBody>
                    <a:bodyPr/>
                    <a:lstStyle/>
                    <a:p>
                      <a:pPr marL="0" marR="0" lvl="0" indent="0" algn="ctr" rtl="0">
                        <a:lnSpc>
                          <a:spcPct val="100000"/>
                        </a:lnSpc>
                        <a:spcBef>
                          <a:spcPts val="0"/>
                        </a:spcBef>
                        <a:spcAft>
                          <a:spcPts val="0"/>
                        </a:spcAft>
                        <a:buClr>
                          <a:schemeClr val="dk1"/>
                        </a:buClr>
                        <a:buSzPts val="1400"/>
                        <a:buFont typeface="Arial"/>
                        <a:buNone/>
                      </a:pPr>
                      <a:r>
                        <a:rPr lang="en-US" sz="1400" b="1" u="none" strike="noStrike" cap="none" dirty="0">
                          <a:solidFill>
                            <a:schemeClr val="dk1"/>
                          </a:solidFill>
                        </a:rPr>
                        <a:t>Potential Saved Amount</a:t>
                      </a:r>
                      <a:endParaRPr sz="1400" b="1" u="none" strike="noStrike" cap="none" dirty="0">
                        <a:solidFill>
                          <a:schemeClr val="dk1"/>
                        </a:solidFill>
                      </a:endParaRPr>
                    </a:p>
                  </a:txBody>
                  <a:tcPr marL="108725" marR="108725" marT="54350" marB="54350" anchor="ctr"/>
                </a:tc>
                <a:extLst>
                  <a:ext uri="{0D108BD9-81ED-4DB2-BD59-A6C34878D82A}">
                    <a16:rowId xmlns:a16="http://schemas.microsoft.com/office/drawing/2014/main" val="10000"/>
                  </a:ext>
                </a:extLst>
              </a:tr>
              <a:tr h="596330">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Federal Grants</a:t>
                      </a:r>
                      <a:endParaRPr sz="1400" u="none" strike="noStrike" cap="none" dirty="0">
                        <a:solidFill>
                          <a:srgbClr val="3A3C3D"/>
                        </a:solidFill>
                      </a:endParaRPr>
                    </a:p>
                  </a:txBody>
                  <a:tcPr marL="108725" marR="108725" marT="54350" marB="54350" anchor="ctr"/>
                </a:tc>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$20 million</a:t>
                      </a:r>
                      <a:endParaRPr sz="1400" u="none" strike="noStrike" cap="none" dirty="0">
                        <a:solidFill>
                          <a:srgbClr val="3A3C3D"/>
                        </a:solidFill>
                      </a:endParaRPr>
                    </a:p>
                  </a:txBody>
                  <a:tcPr marL="108725" marR="108725" marT="54350" marB="54350" anchor="ctr"/>
                </a:tc>
                <a:extLst>
                  <a:ext uri="{0D108BD9-81ED-4DB2-BD59-A6C34878D82A}">
                    <a16:rowId xmlns:a16="http://schemas.microsoft.com/office/drawing/2014/main" val="10001"/>
                  </a:ext>
                </a:extLst>
              </a:tr>
              <a:tr h="655587">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State Grants</a:t>
                      </a:r>
                      <a:endParaRPr sz="1400" u="none" strike="noStrike" cap="none" dirty="0">
                        <a:solidFill>
                          <a:srgbClr val="3A3C3D"/>
                        </a:solidFill>
                      </a:endParaRPr>
                    </a:p>
                  </a:txBody>
                  <a:tcPr marL="108725" marR="108725" marT="54350" marB="54350" anchor="ctr"/>
                </a:tc>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$5 Million</a:t>
                      </a:r>
                      <a:endParaRPr sz="1400" u="none" strike="noStrike" cap="none" dirty="0">
                        <a:solidFill>
                          <a:srgbClr val="3A3C3D"/>
                        </a:solidFill>
                      </a:endParaRPr>
                    </a:p>
                  </a:txBody>
                  <a:tcPr marL="108725" marR="108725" marT="54350" marB="54350" anchor="ctr"/>
                </a:tc>
                <a:extLst>
                  <a:ext uri="{0D108BD9-81ED-4DB2-BD59-A6C34878D82A}">
                    <a16:rowId xmlns:a16="http://schemas.microsoft.com/office/drawing/2014/main" val="10002"/>
                  </a:ext>
                </a:extLst>
              </a:tr>
              <a:tr h="655587">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Transfer Tax</a:t>
                      </a:r>
                      <a:endParaRPr sz="1400" u="none" strike="noStrike" cap="none" dirty="0">
                        <a:solidFill>
                          <a:srgbClr val="3A3C3D"/>
                        </a:solidFill>
                      </a:endParaRPr>
                    </a:p>
                  </a:txBody>
                  <a:tcPr marL="108725" marR="108725" marT="54350" marB="54350" anchor="ctr"/>
                </a:tc>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$2.1 Million</a:t>
                      </a:r>
                      <a:endParaRPr sz="1400" u="none" strike="noStrike" cap="none" dirty="0">
                        <a:solidFill>
                          <a:srgbClr val="3A3C3D"/>
                        </a:solidFill>
                      </a:endParaRPr>
                    </a:p>
                  </a:txBody>
                  <a:tcPr marL="108725" marR="108725" marT="54350" marB="54350" anchor="ctr"/>
                </a:tc>
                <a:extLst>
                  <a:ext uri="{0D108BD9-81ED-4DB2-BD59-A6C34878D82A}">
                    <a16:rowId xmlns:a16="http://schemas.microsoft.com/office/drawing/2014/main" val="10003"/>
                  </a:ext>
                </a:extLst>
              </a:tr>
              <a:tr h="655587">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Land Negotiation</a:t>
                      </a:r>
                      <a:endParaRPr sz="1400" u="none" strike="noStrike" cap="none" dirty="0">
                        <a:solidFill>
                          <a:srgbClr val="3A3C3D"/>
                        </a:solidFill>
                      </a:endParaRPr>
                    </a:p>
                  </a:txBody>
                  <a:tcPr marL="108725" marR="108725" marT="54350" marB="54350" anchor="ctr"/>
                </a:tc>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$1 Million</a:t>
                      </a:r>
                      <a:endParaRPr sz="1700" u="none" strike="noStrike" cap="none" dirty="0">
                        <a:solidFill>
                          <a:srgbClr val="3A3C3D"/>
                        </a:solidFill>
                      </a:endParaRPr>
                    </a:p>
                  </a:txBody>
                  <a:tcPr marL="108725" marR="108725" marT="54350" marB="54350" anchor="ctr"/>
                </a:tc>
                <a:extLst>
                  <a:ext uri="{0D108BD9-81ED-4DB2-BD59-A6C34878D82A}">
                    <a16:rowId xmlns:a16="http://schemas.microsoft.com/office/drawing/2014/main" val="10004"/>
                  </a:ext>
                </a:extLst>
              </a:tr>
              <a:tr h="655587">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Building Size</a:t>
                      </a:r>
                      <a:endParaRPr sz="1400" u="none" strike="noStrike" cap="none" dirty="0">
                        <a:solidFill>
                          <a:srgbClr val="3A3C3D"/>
                        </a:solidFill>
                      </a:endParaRPr>
                    </a:p>
                  </a:txBody>
                  <a:tcPr marL="108725" marR="108725" marT="54350" marB="54350" anchor="ctr"/>
                </a:tc>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$2.5 Million</a:t>
                      </a:r>
                      <a:endParaRPr sz="1700" b="1" u="none" strike="noStrike" cap="none" dirty="0">
                        <a:solidFill>
                          <a:srgbClr val="3A3C3D"/>
                        </a:solidFill>
                      </a:endParaRPr>
                    </a:p>
                  </a:txBody>
                  <a:tcPr marL="108725" marR="108725" marT="54350" marB="54350" anchor="ctr"/>
                </a:tc>
                <a:extLst>
                  <a:ext uri="{0D108BD9-81ED-4DB2-BD59-A6C34878D82A}">
                    <a16:rowId xmlns:a16="http://schemas.microsoft.com/office/drawing/2014/main" val="10005"/>
                  </a:ext>
                </a:extLst>
              </a:tr>
              <a:tr h="655587">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Parking Garage Size</a:t>
                      </a:r>
                      <a:endParaRPr sz="1400" u="none" strike="noStrike" cap="none" dirty="0">
                        <a:solidFill>
                          <a:srgbClr val="3A3C3D"/>
                        </a:solidFill>
                      </a:endParaRPr>
                    </a:p>
                  </a:txBody>
                  <a:tcPr marL="108725" marR="108725" marT="54350" marB="54350" anchor="ctr"/>
                </a:tc>
                <a:tc>
                  <a:txBody>
                    <a:bodyPr/>
                    <a:lstStyle/>
                    <a:p>
                      <a:pPr marL="0" marR="0" lvl="0" indent="0" algn="ctr" rtl="0">
                        <a:lnSpc>
                          <a:spcPct val="100000"/>
                        </a:lnSpc>
                        <a:spcBef>
                          <a:spcPts val="0"/>
                        </a:spcBef>
                        <a:spcAft>
                          <a:spcPts val="0"/>
                        </a:spcAft>
                        <a:buClr>
                          <a:schemeClr val="dk2"/>
                        </a:buClr>
                        <a:buSzPts val="1700"/>
                        <a:buFont typeface="Arial"/>
                        <a:buNone/>
                      </a:pPr>
                      <a:r>
                        <a:rPr lang="en-US" sz="1700" b="1" u="none" strike="noStrike" cap="none" dirty="0">
                          <a:solidFill>
                            <a:srgbClr val="3A3C3D"/>
                          </a:solidFill>
                        </a:rPr>
                        <a:t>1.5 Million</a:t>
                      </a:r>
                      <a:endParaRPr sz="1400" u="none" strike="noStrike" cap="none" dirty="0">
                        <a:solidFill>
                          <a:srgbClr val="3A3C3D"/>
                        </a:solidFill>
                      </a:endParaRPr>
                    </a:p>
                  </a:txBody>
                  <a:tcPr marL="108725" marR="108725" marT="54350" marB="54350" anchor="ctr"/>
                </a:tc>
                <a:extLst>
                  <a:ext uri="{0D108BD9-81ED-4DB2-BD59-A6C34878D82A}">
                    <a16:rowId xmlns:a16="http://schemas.microsoft.com/office/drawing/2014/main" val="10006"/>
                  </a:ext>
                </a:extLst>
              </a:tr>
            </a:tbl>
          </a:graphicData>
        </a:graphic>
      </p:graphicFrame>
    </p:spTree>
  </p:cSld>
  <p:clrMapOvr>
    <a:masterClrMapping/>
  </p:clrMapOvr>
</p:sld>
</file>

<file path=ppt/theme/theme1.xml><?xml version="1.0" encoding="utf-8"?>
<a:theme xmlns:a="http://schemas.openxmlformats.org/drawingml/2006/main" name="1_Office Theme">
  <a:themeElements>
    <a:clrScheme name="Custom 2">
      <a:dk1>
        <a:srgbClr val="861F41"/>
      </a:dk1>
      <a:lt1>
        <a:srgbClr val="FFFFFF"/>
      </a:lt1>
      <a:dk2>
        <a:srgbClr val="75787B"/>
      </a:dk2>
      <a:lt2>
        <a:srgbClr val="E5E1E6"/>
      </a:lt2>
      <a:accent1>
        <a:srgbClr val="861F41"/>
      </a:accent1>
      <a:accent2>
        <a:srgbClr val="C64600"/>
      </a:accent2>
      <a:accent3>
        <a:srgbClr val="A5A5A5"/>
      </a:accent3>
      <a:accent4>
        <a:srgbClr val="508590"/>
      </a:accent4>
      <a:accent5>
        <a:srgbClr val="E5E1E6"/>
      </a:accent5>
      <a:accent6>
        <a:srgbClr val="003C71"/>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2">
      <a:dk1>
        <a:srgbClr val="861F41"/>
      </a:dk1>
      <a:lt1>
        <a:srgbClr val="FFFFFF"/>
      </a:lt1>
      <a:dk2>
        <a:srgbClr val="75787B"/>
      </a:dk2>
      <a:lt2>
        <a:srgbClr val="E5E1E6"/>
      </a:lt2>
      <a:accent1>
        <a:srgbClr val="861F41"/>
      </a:accent1>
      <a:accent2>
        <a:srgbClr val="C64600"/>
      </a:accent2>
      <a:accent3>
        <a:srgbClr val="A5A5A5"/>
      </a:accent3>
      <a:accent4>
        <a:srgbClr val="508590"/>
      </a:accent4>
      <a:accent5>
        <a:srgbClr val="E5E1E6"/>
      </a:accent5>
      <a:accent6>
        <a:srgbClr val="003C71"/>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Theme">
      <a:dk1>
        <a:srgbClr val="6C1035"/>
      </a:dk1>
      <a:lt1>
        <a:srgbClr val="5C6C66"/>
      </a:lt1>
      <a:dk2>
        <a:srgbClr val="A7A7A7"/>
      </a:dk2>
      <a:lt2>
        <a:srgbClr val="535353"/>
      </a:lt2>
      <a:accent1>
        <a:srgbClr val="6C1035"/>
      </a:accent1>
      <a:accent2>
        <a:srgbClr val="E57631"/>
      </a:accent2>
      <a:accent3>
        <a:srgbClr val="A5A5A5"/>
      </a:accent3>
      <a:accent4>
        <a:srgbClr val="417C79"/>
      </a:accent4>
      <a:accent5>
        <a:srgbClr val="E5E1EF"/>
      </a:accent5>
      <a:accent6>
        <a:srgbClr val="003C71"/>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12677</TotalTime>
  <Words>1865</Words>
  <Application>Microsoft Macintosh PowerPoint</Application>
  <PresentationFormat>Widescreen</PresentationFormat>
  <Paragraphs>70</Paragraphs>
  <Slides>5</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Helvetica Neue</vt:lpstr>
      <vt:lpstr>1_Office Theme</vt:lpstr>
      <vt:lpstr>1_Office Theme</vt:lpstr>
      <vt:lpstr>Samson City Plan</vt:lpstr>
      <vt:lpstr>Financial Strategies</vt:lpstr>
      <vt:lpstr>Community Plan</vt:lpstr>
      <vt:lpstr>Recruitment:</vt:lpstr>
      <vt:lpstr>Recommended Cuts: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this template 1/3</dc:title>
  <dc:creator>Schlieper, Elizabeth</dc:creator>
  <cp:lastModifiedBy>Samuel Day</cp:lastModifiedBy>
  <cp:revision>82</cp:revision>
  <dcterms:modified xsi:type="dcterms:W3CDTF">2025-04-22T09:06:55Z</dcterms:modified>
</cp:coreProperties>
</file>